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337" r:id="rId3"/>
    <p:sldId id="291" r:id="rId4"/>
    <p:sldId id="296" r:id="rId5"/>
    <p:sldId id="302" r:id="rId6"/>
    <p:sldId id="303" r:id="rId7"/>
    <p:sldId id="305" r:id="rId8"/>
    <p:sldId id="307" r:id="rId9"/>
    <p:sldId id="312" r:id="rId10"/>
    <p:sldId id="315" r:id="rId11"/>
    <p:sldId id="306" r:id="rId1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93F8"/>
    <a:srgbClr val="FCFAAC"/>
    <a:srgbClr val="A8EEBC"/>
    <a:srgbClr val="22B14C"/>
    <a:srgbClr val="FFFFCC"/>
    <a:srgbClr val="F0AD4E"/>
    <a:srgbClr val="FFE38B"/>
    <a:srgbClr val="3AAD60"/>
    <a:srgbClr val="66A04C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33" autoAdjust="0"/>
    <p:restoredTop sz="94660"/>
  </p:normalViewPr>
  <p:slideViewPr>
    <p:cSldViewPr>
      <p:cViewPr varScale="1">
        <p:scale>
          <a:sx n="111" d="100"/>
          <a:sy n="111" d="100"/>
        </p:scale>
        <p:origin x="570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A767C-F3FF-4C7E-9E72-0021D69CE9D7}" type="datetimeFigureOut">
              <a:rPr lang="it-IT" smtClean="0"/>
              <a:t>26/03/2025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D3A9B-3707-47FB-A5BF-5795769369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2247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A767C-F3FF-4C7E-9E72-0021D69CE9D7}" type="datetimeFigureOut">
              <a:rPr lang="it-IT" smtClean="0"/>
              <a:t>26/03/2025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D3A9B-3707-47FB-A5BF-5795769369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523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A767C-F3FF-4C7E-9E72-0021D69CE9D7}" type="datetimeFigureOut">
              <a:rPr lang="it-IT" smtClean="0"/>
              <a:t>26/03/2025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D3A9B-3707-47FB-A5BF-5795769369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3591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A767C-F3FF-4C7E-9E72-0021D69CE9D7}" type="datetimeFigureOut">
              <a:rPr lang="it-IT" smtClean="0"/>
              <a:t>26/03/2025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D3A9B-3707-47FB-A5BF-5795769369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7399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A767C-F3FF-4C7E-9E72-0021D69CE9D7}" type="datetimeFigureOut">
              <a:rPr lang="it-IT" smtClean="0"/>
              <a:t>26/03/2025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D3A9B-3707-47FB-A5BF-5795769369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5639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A767C-F3FF-4C7E-9E72-0021D69CE9D7}" type="datetimeFigureOut">
              <a:rPr lang="it-IT" smtClean="0"/>
              <a:t>26/03/2025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D3A9B-3707-47FB-A5BF-5795769369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8113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A767C-F3FF-4C7E-9E72-0021D69CE9D7}" type="datetimeFigureOut">
              <a:rPr lang="it-IT" smtClean="0"/>
              <a:t>26/03/2025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D3A9B-3707-47FB-A5BF-5795769369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68812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A767C-F3FF-4C7E-9E72-0021D69CE9D7}" type="datetimeFigureOut">
              <a:rPr lang="it-IT" smtClean="0"/>
              <a:t>26/03/2025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D3A9B-3707-47FB-A5BF-5795769369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4291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A767C-F3FF-4C7E-9E72-0021D69CE9D7}" type="datetimeFigureOut">
              <a:rPr lang="it-IT" smtClean="0"/>
              <a:t>26/03/2025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D3A9B-3707-47FB-A5BF-5795769369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21761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A767C-F3FF-4C7E-9E72-0021D69CE9D7}" type="datetimeFigureOut">
              <a:rPr lang="it-IT" smtClean="0"/>
              <a:t>26/03/2025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D3A9B-3707-47FB-A5BF-5795769369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69643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A767C-F3FF-4C7E-9E72-0021D69CE9D7}" type="datetimeFigureOut">
              <a:rPr lang="it-IT" smtClean="0"/>
              <a:t>26/03/2025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D3A9B-3707-47FB-A5BF-5795769369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78460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EA767C-F3FF-4C7E-9E72-0021D69CE9D7}" type="datetimeFigureOut">
              <a:rPr lang="it-IT" smtClean="0"/>
              <a:t>26/03/2025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5D3A9B-3707-47FB-A5BF-5795769369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9118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14.png"/><Relationship Id="rId7" Type="http://schemas.openxmlformats.org/officeDocument/2006/relationships/image" Target="../media/image24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33.png"/><Relationship Id="rId4" Type="http://schemas.openxmlformats.org/officeDocument/2006/relationships/image" Target="../media/image32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3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5" Type="http://schemas.openxmlformats.org/officeDocument/2006/relationships/image" Target="../media/image9.sv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hyperlink" Target="https://fpi.assemblea.online/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8.png"/><Relationship Id="rId7" Type="http://schemas.openxmlformats.org/officeDocument/2006/relationships/image" Target="../media/image2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svg"/><Relationship Id="rId5" Type="http://schemas.openxmlformats.org/officeDocument/2006/relationships/image" Target="../media/image10.png"/><Relationship Id="rId4" Type="http://schemas.openxmlformats.org/officeDocument/2006/relationships/image" Target="../media/image18.svg"/><Relationship Id="rId9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3" Type="http://schemas.openxmlformats.org/officeDocument/2006/relationships/image" Target="../media/image8.png"/><Relationship Id="rId7" Type="http://schemas.openxmlformats.org/officeDocument/2006/relationships/image" Target="../media/image23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svg"/><Relationship Id="rId11" Type="http://schemas.openxmlformats.org/officeDocument/2006/relationships/image" Target="../media/image26.png"/><Relationship Id="rId5" Type="http://schemas.openxmlformats.org/officeDocument/2006/relationships/image" Target="../media/image10.png"/><Relationship Id="rId10" Type="http://schemas.openxmlformats.org/officeDocument/2006/relationships/image" Target="../media/image21.png"/><Relationship Id="rId4" Type="http://schemas.openxmlformats.org/officeDocument/2006/relationships/image" Target="../media/image18.svg"/><Relationship Id="rId9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7" Type="http://schemas.openxmlformats.org/officeDocument/2006/relationships/image" Target="../media/image2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19.sv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30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svg"/><Relationship Id="rId5" Type="http://schemas.openxmlformats.org/officeDocument/2006/relationships/image" Target="../media/image12.png"/><Relationship Id="rId4" Type="http://schemas.openxmlformats.org/officeDocument/2006/relationships/image" Target="../media/image2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893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4444AF7E-020A-4604-A956-DAA951C92C8B}"/>
              </a:ext>
            </a:extLst>
          </p:cNvPr>
          <p:cNvSpPr/>
          <p:nvPr/>
        </p:nvSpPr>
        <p:spPr>
          <a:xfrm>
            <a:off x="6096000" y="-1"/>
            <a:ext cx="6096000" cy="68580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/>
              <a:t>Assemblea Nazionale Straordinaria per le modifiche allo Statuto federale</a:t>
            </a:r>
          </a:p>
          <a:p>
            <a:pPr algn="ctr"/>
            <a:r>
              <a:rPr lang="it-IT"/>
              <a:t>Modalità Teleconferenza (online)</a:t>
            </a:r>
          </a:p>
          <a:p>
            <a:pPr algn="ctr"/>
            <a:r>
              <a:rPr lang="it-IT"/>
              <a:t>Roma (sala virtuale), 27 gennaio 2024</a:t>
            </a:r>
            <a:endParaRPr lang="it-IT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99CDA3E2-1310-47FC-BC70-8FDA90F709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0814" y="1916832"/>
            <a:ext cx="3079808" cy="3464784"/>
          </a:xfrm>
          <a:prstGeom prst="rect">
            <a:avLst/>
          </a:prstGeom>
          <a:solidFill>
            <a:srgbClr val="1893F8"/>
          </a:solidFill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0221" y="2268789"/>
            <a:ext cx="5284341" cy="2760870"/>
          </a:xfrm>
          <a:noFill/>
        </p:spPr>
        <p:txBody>
          <a:bodyPr>
            <a:noAutofit/>
          </a:bodyPr>
          <a:lstStyle/>
          <a:p>
            <a:r>
              <a:rPr lang="it-IT" sz="3200" b="1" dirty="0">
                <a:solidFill>
                  <a:schemeClr val="bg1"/>
                </a:solidFill>
                <a:latin typeface="Exo SemiBold" pitchFamily="2" charset="0"/>
              </a:rPr>
              <a:t>Assemblea Online </a:t>
            </a:r>
            <a:br>
              <a:rPr lang="it-IT" sz="3200" b="1" dirty="0">
                <a:solidFill>
                  <a:schemeClr val="bg1"/>
                </a:solidFill>
                <a:latin typeface="Exo SemiBold" pitchFamily="2" charset="0"/>
              </a:rPr>
            </a:br>
            <a:r>
              <a:rPr lang="it-IT" sz="2400" b="1" dirty="0">
                <a:solidFill>
                  <a:schemeClr val="bg1"/>
                </a:solidFill>
                <a:latin typeface="Exo SemiBold" pitchFamily="2" charset="0"/>
              </a:rPr>
              <a:t>Istruzioni su come accedere al portale e votare online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685" y="382942"/>
            <a:ext cx="1103596" cy="695997"/>
          </a:xfrm>
          <a:prstGeom prst="rect">
            <a:avLst/>
          </a:prstGeom>
        </p:spPr>
      </p:pic>
      <p:pic>
        <p:nvPicPr>
          <p:cNvPr id="10" name="Immagine 9" descr="Immagine che contiene testo, clipart, serviziodatavola, stoviglie&#10;&#10;Descrizione generata automaticamente">
            <a:extLst>
              <a:ext uri="{FF2B5EF4-FFF2-40B4-BE49-F238E27FC236}">
                <a16:creationId xmlns:a16="http://schemas.microsoft.com/office/drawing/2014/main" id="{9C54ED30-9582-416C-946A-4E220D390CE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43" y="6219509"/>
            <a:ext cx="2304256" cy="384615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34FD4FC6-2F45-4F11-8679-6D125F6BDD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52384" y="1249431"/>
            <a:ext cx="2168178" cy="4152264"/>
          </a:xfrm>
          <a:prstGeom prst="rect">
            <a:avLst/>
          </a:prstGeom>
        </p:spPr>
      </p:pic>
      <p:pic>
        <p:nvPicPr>
          <p:cNvPr id="11" name="Immagine 10" descr="Immagine che contiene testo, grafica, Carattere, Elementi grafici&#10;&#10;Il contenuto generato dall'IA potrebbe non essere corretto.">
            <a:extLst>
              <a:ext uri="{FF2B5EF4-FFF2-40B4-BE49-F238E27FC236}">
                <a16:creationId xmlns:a16="http://schemas.microsoft.com/office/drawing/2014/main" id="{E6574495-5B3B-308C-652C-0D4DA9AB66F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38" y="253876"/>
            <a:ext cx="1012232" cy="1323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3072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1">
            <a:extLst>
              <a:ext uri="{FF2B5EF4-FFF2-40B4-BE49-F238E27FC236}">
                <a16:creationId xmlns:a16="http://schemas.microsoft.com/office/drawing/2014/main" id="{2F032275-28D6-4B53-BD98-45639E86D3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1116" y="1256121"/>
            <a:ext cx="5769813" cy="4770533"/>
          </a:xfrm>
          <a:prstGeom prst="rect">
            <a:avLst/>
          </a:prstGeom>
        </p:spPr>
      </p:pic>
      <p:sp>
        <p:nvSpPr>
          <p:cNvPr id="19" name="Rettangolo con angoli arrotondati 18">
            <a:extLst>
              <a:ext uri="{FF2B5EF4-FFF2-40B4-BE49-F238E27FC236}">
                <a16:creationId xmlns:a16="http://schemas.microsoft.com/office/drawing/2014/main" id="{DE107DEF-316F-4C8E-9A57-604D01BC2F1C}"/>
              </a:ext>
            </a:extLst>
          </p:cNvPr>
          <p:cNvSpPr/>
          <p:nvPr/>
        </p:nvSpPr>
        <p:spPr>
          <a:xfrm>
            <a:off x="803412" y="1158825"/>
            <a:ext cx="4716524" cy="847570"/>
          </a:xfrm>
          <a:prstGeom prst="roundRect">
            <a:avLst/>
          </a:prstGeom>
          <a:solidFill>
            <a:srgbClr val="1893F8"/>
          </a:solidFill>
          <a:ln>
            <a:solidFill>
              <a:srgbClr val="1893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4" name="Rectangle 13"/>
          <p:cNvSpPr/>
          <p:nvPr/>
        </p:nvSpPr>
        <p:spPr>
          <a:xfrm>
            <a:off x="623392" y="540201"/>
            <a:ext cx="96850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>
                <a:solidFill>
                  <a:schemeClr val="bg1">
                    <a:lumMod val="75000"/>
                  </a:schemeClr>
                </a:solidFill>
                <a:latin typeface="Exo SemiBold" pitchFamily="2" charset="0"/>
              </a:rPr>
              <a:t>Istruzioni su come accedere al portale e votare online</a:t>
            </a:r>
            <a:endParaRPr lang="it-IT" b="1" dirty="0">
              <a:solidFill>
                <a:schemeClr val="bg1">
                  <a:lumMod val="75000"/>
                </a:schemeClr>
              </a:solidFill>
              <a:latin typeface="Exo SemiBold" pitchFamily="2" charset="0"/>
              <a:ea typeface="+mj-ea"/>
              <a:cs typeface="+mj-cs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70F9E4B-1138-4B77-9257-911A16894F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90303" y="1203293"/>
            <a:ext cx="2520280" cy="758633"/>
          </a:xfrm>
        </p:spPr>
        <p:txBody>
          <a:bodyPr>
            <a:normAutofit/>
          </a:bodyPr>
          <a:lstStyle/>
          <a:p>
            <a:pPr algn="l"/>
            <a:r>
              <a:rPr lang="it-IT" sz="2000" dirty="0">
                <a:solidFill>
                  <a:srgbClr val="F8F8F8"/>
                </a:solidFill>
                <a:latin typeface="Exo SemiBold" pitchFamily="2" charset="0"/>
              </a:rPr>
              <a:t>Assistenza Online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944B8315-A496-45D7-A3CD-DB0F7179EBA4}"/>
              </a:ext>
            </a:extLst>
          </p:cNvPr>
          <p:cNvSpPr txBox="1">
            <a:spLocks/>
          </p:cNvSpPr>
          <p:nvPr/>
        </p:nvSpPr>
        <p:spPr>
          <a:xfrm>
            <a:off x="803412" y="2560055"/>
            <a:ext cx="4716524" cy="288516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</a:pPr>
            <a:r>
              <a:rPr lang="it-IT" sz="1800" b="1" dirty="0">
                <a:latin typeface="Exo SemiBold" pitchFamily="2" charset="0"/>
              </a:rPr>
              <a:t>In qualsiasi momento l’utente può richiedere Assistenza Online cliccando sul pulsante </a:t>
            </a:r>
            <a:r>
              <a:rPr lang="it-IT" sz="1800" b="1" dirty="0">
                <a:solidFill>
                  <a:srgbClr val="1893F8"/>
                </a:solidFill>
                <a:latin typeface="Exo SemiBold" pitchFamily="2" charset="0"/>
              </a:rPr>
              <a:t>«Aiuto» </a:t>
            </a:r>
            <a:r>
              <a:rPr lang="it-IT" sz="1800" b="1" dirty="0">
                <a:latin typeface="Exo SemiBold" pitchFamily="2" charset="0"/>
              </a:rPr>
              <a:t>in alto a destra.</a:t>
            </a:r>
          </a:p>
          <a:p>
            <a:pPr algn="l">
              <a:lnSpc>
                <a:spcPct val="90000"/>
              </a:lnSpc>
            </a:pPr>
            <a:endParaRPr lang="it-IT" sz="1800" b="1" dirty="0">
              <a:latin typeface="Exo SemiBold" pitchFamily="2" charset="0"/>
            </a:endParaRPr>
          </a:p>
        </p:txBody>
      </p:sp>
      <p:pic>
        <p:nvPicPr>
          <p:cNvPr id="9" name="Elemento grafico 8" descr="Discorso">
            <a:extLst>
              <a:ext uri="{FF2B5EF4-FFF2-40B4-BE49-F238E27FC236}">
                <a16:creationId xmlns:a16="http://schemas.microsoft.com/office/drawing/2014/main" id="{2BB9943A-ABE0-4B2E-922C-C8055E548C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54592" y="1321927"/>
            <a:ext cx="673025" cy="673025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DA88185E-DD07-A5D1-3454-89DC5B4F9C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12880" y="182866"/>
            <a:ext cx="1394581" cy="7087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4A773FF4-00CC-4943-8C58-27C783D3EEBA}"/>
              </a:ext>
            </a:extLst>
          </p:cNvPr>
          <p:cNvCxnSpPr>
            <a:cxnSpLocks/>
          </p:cNvCxnSpPr>
          <p:nvPr/>
        </p:nvCxnSpPr>
        <p:spPr>
          <a:xfrm flipV="1">
            <a:off x="8690613" y="831346"/>
            <a:ext cx="573739" cy="712113"/>
          </a:xfrm>
          <a:prstGeom prst="line">
            <a:avLst/>
          </a:prstGeom>
          <a:ln w="28575">
            <a:solidFill>
              <a:schemeClr val="accent6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Elemento grafico 15" descr="Dorso della mano con indice che punta verso destra">
            <a:extLst>
              <a:ext uri="{FF2B5EF4-FFF2-40B4-BE49-F238E27FC236}">
                <a16:creationId xmlns:a16="http://schemas.microsoft.com/office/drawing/2014/main" id="{926B77A0-D843-4B8E-82CC-3BF2A662EF8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7701480" y="1310379"/>
            <a:ext cx="785872" cy="785872"/>
          </a:xfrm>
          <a:prstGeom prst="rect">
            <a:avLst/>
          </a:prstGeom>
        </p:spPr>
      </p:pic>
      <p:sp>
        <p:nvSpPr>
          <p:cNvPr id="2" name="Rettangolo 1">
            <a:extLst>
              <a:ext uri="{FF2B5EF4-FFF2-40B4-BE49-F238E27FC236}">
                <a16:creationId xmlns:a16="http://schemas.microsoft.com/office/drawing/2014/main" id="{5882922E-9F1E-DB6E-6AD7-B9CAC9AE9A5B}"/>
              </a:ext>
            </a:extLst>
          </p:cNvPr>
          <p:cNvSpPr/>
          <p:nvPr/>
        </p:nvSpPr>
        <p:spPr>
          <a:xfrm>
            <a:off x="9192344" y="4005064"/>
            <a:ext cx="936104" cy="72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469132EB-0875-512B-CEA4-5C1BDF53EA1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70695" y="1412776"/>
            <a:ext cx="5541929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199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D288FD9E-B312-40B9-BDEB-04A3747146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2466" y="1261134"/>
            <a:ext cx="5734050" cy="4876800"/>
          </a:xfrm>
          <a:prstGeom prst="rect">
            <a:avLst/>
          </a:prstGeom>
        </p:spPr>
      </p:pic>
      <p:sp>
        <p:nvSpPr>
          <p:cNvPr id="19" name="Rettangolo con angoli arrotondati 18">
            <a:extLst>
              <a:ext uri="{FF2B5EF4-FFF2-40B4-BE49-F238E27FC236}">
                <a16:creationId xmlns:a16="http://schemas.microsoft.com/office/drawing/2014/main" id="{DE107DEF-316F-4C8E-9A57-604D01BC2F1C}"/>
              </a:ext>
            </a:extLst>
          </p:cNvPr>
          <p:cNvSpPr/>
          <p:nvPr/>
        </p:nvSpPr>
        <p:spPr>
          <a:xfrm>
            <a:off x="803412" y="1158825"/>
            <a:ext cx="4716524" cy="847570"/>
          </a:xfrm>
          <a:prstGeom prst="roundRect">
            <a:avLst/>
          </a:prstGeom>
          <a:solidFill>
            <a:srgbClr val="1893F8"/>
          </a:solidFill>
          <a:ln>
            <a:solidFill>
              <a:srgbClr val="1893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4" name="Rectangle 13"/>
          <p:cNvSpPr/>
          <p:nvPr/>
        </p:nvSpPr>
        <p:spPr>
          <a:xfrm>
            <a:off x="623392" y="540201"/>
            <a:ext cx="96850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>
                <a:solidFill>
                  <a:schemeClr val="bg1">
                    <a:lumMod val="75000"/>
                  </a:schemeClr>
                </a:solidFill>
                <a:latin typeface="Exo SemiBold" pitchFamily="2" charset="0"/>
              </a:rPr>
              <a:t>Istruzioni su come accedere al portale e votare online</a:t>
            </a:r>
            <a:endParaRPr lang="it-IT" b="1" dirty="0">
              <a:solidFill>
                <a:schemeClr val="bg1">
                  <a:lumMod val="75000"/>
                </a:schemeClr>
              </a:solidFill>
              <a:latin typeface="Exo SemiBold" pitchFamily="2" charset="0"/>
              <a:ea typeface="+mj-ea"/>
              <a:cs typeface="+mj-cs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70F9E4B-1138-4B77-9257-911A16894F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90303" y="1203293"/>
            <a:ext cx="2520280" cy="758633"/>
          </a:xfrm>
        </p:spPr>
        <p:txBody>
          <a:bodyPr>
            <a:normAutofit/>
          </a:bodyPr>
          <a:lstStyle/>
          <a:p>
            <a:pPr algn="l"/>
            <a:r>
              <a:rPr lang="it-IT" sz="2000" dirty="0">
                <a:solidFill>
                  <a:srgbClr val="F8F8F8"/>
                </a:solidFill>
                <a:latin typeface="Exo SemiBold" pitchFamily="2" charset="0"/>
              </a:rPr>
              <a:t>Assistenza Online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944B8315-A496-45D7-A3CD-DB0F7179EBA4}"/>
              </a:ext>
            </a:extLst>
          </p:cNvPr>
          <p:cNvSpPr txBox="1">
            <a:spLocks/>
          </p:cNvSpPr>
          <p:nvPr/>
        </p:nvSpPr>
        <p:spPr>
          <a:xfrm>
            <a:off x="803412" y="2255687"/>
            <a:ext cx="4716524" cy="419764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it-IT" sz="1800" b="1" dirty="0">
                <a:latin typeface="Exo SemiBold" pitchFamily="2" charset="0"/>
              </a:rPr>
              <a:t>Hai a disposizione </a:t>
            </a:r>
            <a:r>
              <a:rPr lang="it-IT" sz="1800" b="1" dirty="0">
                <a:solidFill>
                  <a:srgbClr val="1893F8"/>
                </a:solidFill>
                <a:latin typeface="Exo SemiBold" pitchFamily="2" charset="0"/>
              </a:rPr>
              <a:t>un’interfaccia dedicata per richiedere assistenza</a:t>
            </a:r>
            <a:r>
              <a:rPr lang="it-IT" sz="1800" b="1" dirty="0">
                <a:latin typeface="Exo SemiBold" pitchFamily="2" charset="0"/>
              </a:rPr>
              <a:t>. </a:t>
            </a:r>
          </a:p>
          <a:p>
            <a:pPr algn="just"/>
            <a:endParaRPr lang="it-IT" sz="1800" b="1" dirty="0">
              <a:latin typeface="Exo SemiBold" pitchFamily="2" charset="0"/>
            </a:endParaRPr>
          </a:p>
          <a:p>
            <a:pPr algn="just"/>
            <a:r>
              <a:rPr lang="it-IT" sz="1800" b="1" dirty="0">
                <a:latin typeface="Exo SemiBold" pitchFamily="2" charset="0"/>
              </a:rPr>
              <a:t>Descrivi per iscritto il </a:t>
            </a:r>
            <a:r>
              <a:rPr lang="it-IT" sz="1800" b="1" dirty="0">
                <a:solidFill>
                  <a:srgbClr val="1893F8"/>
                </a:solidFill>
                <a:latin typeface="Exo SemiBold" pitchFamily="2" charset="0"/>
              </a:rPr>
              <a:t>motivo della tua richiesta di supporto</a:t>
            </a:r>
            <a:r>
              <a:rPr lang="it-IT" sz="1800" b="1" dirty="0">
                <a:latin typeface="Exo SemiBold" pitchFamily="2" charset="0"/>
              </a:rPr>
              <a:t> e inserisci la tua email e/o un recapito telefonico. Verrai prontamente ricontattato da uno dei nostri tecnici </a:t>
            </a:r>
          </a:p>
          <a:p>
            <a:pPr algn="l">
              <a:lnSpc>
                <a:spcPct val="90000"/>
              </a:lnSpc>
            </a:pPr>
            <a:endParaRPr lang="it-IT" sz="1800" b="1" dirty="0">
              <a:latin typeface="Exo SemiBold" pitchFamily="2" charset="0"/>
            </a:endParaRPr>
          </a:p>
        </p:txBody>
      </p:sp>
      <p:pic>
        <p:nvPicPr>
          <p:cNvPr id="9" name="Elemento grafico 8" descr="Discorso">
            <a:extLst>
              <a:ext uri="{FF2B5EF4-FFF2-40B4-BE49-F238E27FC236}">
                <a16:creationId xmlns:a16="http://schemas.microsoft.com/office/drawing/2014/main" id="{2BB9943A-ABE0-4B2E-922C-C8055E548C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54592" y="1321927"/>
            <a:ext cx="673025" cy="673025"/>
          </a:xfrm>
          <a:prstGeom prst="rect">
            <a:avLst/>
          </a:prstGeom>
        </p:spPr>
      </p:pic>
      <p:pic>
        <p:nvPicPr>
          <p:cNvPr id="20" name="Elemento grafico 19" descr="Dorso della mano con indice che punta verso destra">
            <a:extLst>
              <a:ext uri="{FF2B5EF4-FFF2-40B4-BE49-F238E27FC236}">
                <a16:creationId xmlns:a16="http://schemas.microsoft.com/office/drawing/2014/main" id="{8B6C06B3-21E5-492E-A4EA-02EF6BE346C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6204066" y="3172704"/>
            <a:ext cx="785872" cy="785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339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tangolo con angoli arrotondati 18">
            <a:extLst>
              <a:ext uri="{FF2B5EF4-FFF2-40B4-BE49-F238E27FC236}">
                <a16:creationId xmlns:a16="http://schemas.microsoft.com/office/drawing/2014/main" id="{DE107DEF-316F-4C8E-9A57-604D01BC2F1C}"/>
              </a:ext>
            </a:extLst>
          </p:cNvPr>
          <p:cNvSpPr/>
          <p:nvPr/>
        </p:nvSpPr>
        <p:spPr>
          <a:xfrm>
            <a:off x="803412" y="1158825"/>
            <a:ext cx="4716524" cy="847570"/>
          </a:xfrm>
          <a:prstGeom prst="roundRect">
            <a:avLst/>
          </a:prstGeom>
          <a:solidFill>
            <a:srgbClr val="1893F8"/>
          </a:solidFill>
          <a:ln>
            <a:solidFill>
              <a:srgbClr val="1893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4" name="Rectangle 13"/>
          <p:cNvSpPr/>
          <p:nvPr/>
        </p:nvSpPr>
        <p:spPr>
          <a:xfrm>
            <a:off x="623392" y="540201"/>
            <a:ext cx="96850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>
                <a:solidFill>
                  <a:schemeClr val="bg1">
                    <a:lumMod val="75000"/>
                  </a:schemeClr>
                </a:solidFill>
                <a:latin typeface="Exo SemiBold" pitchFamily="2" charset="0"/>
              </a:rPr>
              <a:t>Istruzioni su come registrarsi </a:t>
            </a:r>
            <a:endParaRPr lang="it-IT" b="1" dirty="0">
              <a:solidFill>
                <a:schemeClr val="bg1">
                  <a:lumMod val="75000"/>
                </a:schemeClr>
              </a:solidFill>
              <a:latin typeface="Exo SemiBold" pitchFamily="2" charset="0"/>
              <a:ea typeface="+mj-ea"/>
              <a:cs typeface="+mj-cs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70F9E4B-1138-4B77-9257-911A16894F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51584" y="1175351"/>
            <a:ext cx="2880320" cy="758633"/>
          </a:xfrm>
        </p:spPr>
        <p:txBody>
          <a:bodyPr>
            <a:normAutofit/>
          </a:bodyPr>
          <a:lstStyle/>
          <a:p>
            <a:pPr algn="l"/>
            <a:r>
              <a:rPr lang="it-IT" sz="2000" dirty="0">
                <a:solidFill>
                  <a:srgbClr val="F8F8F8"/>
                </a:solidFill>
                <a:latin typeface="Exo SemiBold" pitchFamily="2" charset="0"/>
              </a:rPr>
              <a:t>Assemblea Online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944B8315-A496-45D7-A3CD-DB0F7179EBA4}"/>
              </a:ext>
            </a:extLst>
          </p:cNvPr>
          <p:cNvSpPr txBox="1">
            <a:spLocks/>
          </p:cNvSpPr>
          <p:nvPr/>
        </p:nvSpPr>
        <p:spPr>
          <a:xfrm>
            <a:off x="803412" y="2255687"/>
            <a:ext cx="10117124" cy="419764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it-IT" sz="2800" b="1" dirty="0">
                <a:solidFill>
                  <a:srgbClr val="FF0000"/>
                </a:solidFill>
              </a:rPr>
              <a:t>REQUISITI E AVVERTENZE</a:t>
            </a:r>
          </a:p>
          <a:p>
            <a:pPr algn="just"/>
            <a:endParaRPr lang="it-IT" sz="2800" b="1" dirty="0">
              <a:solidFill>
                <a:srgbClr val="FF0000"/>
              </a:solidFill>
            </a:endParaRPr>
          </a:p>
          <a:p>
            <a:pPr algn="just"/>
            <a:r>
              <a:rPr lang="it-IT" sz="1800" dirty="0"/>
              <a:t>Si dispone di </a:t>
            </a:r>
            <a:r>
              <a:rPr lang="it-IT" sz="1800" b="1" u="sng" dirty="0"/>
              <a:t>prendere visione attentamente</a:t>
            </a:r>
            <a:r>
              <a:rPr lang="it-IT" sz="1800" dirty="0"/>
              <a:t> </a:t>
            </a:r>
            <a:r>
              <a:rPr lang="it-IT" sz="1800" b="1" dirty="0"/>
              <a:t>delle seguenti istruzioni</a:t>
            </a:r>
            <a:r>
              <a:rPr lang="it-IT" sz="1800" dirty="0"/>
              <a:t> e predisporre la configurazione delle proprie attrezzature </a:t>
            </a:r>
            <a:r>
              <a:rPr lang="it-IT" sz="1800" b="1" u="sng" dirty="0"/>
              <a:t>almeno un giorno prima dell’Assemblea </a:t>
            </a:r>
            <a:r>
              <a:rPr lang="it-IT" sz="1800" dirty="0"/>
              <a:t>al fine di verificare che sia tutto funzionante:</a:t>
            </a:r>
          </a:p>
          <a:p>
            <a:pPr algn="just"/>
            <a:endParaRPr lang="it-IT" sz="18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1800" dirty="0"/>
              <a:t>Assicurarsi di avere una </a:t>
            </a:r>
            <a:r>
              <a:rPr lang="it-IT" sz="1800" b="1" dirty="0"/>
              <a:t>connessione internet stabile</a:t>
            </a:r>
            <a:r>
              <a:rPr lang="it-IT" sz="1800" dirty="0"/>
              <a:t>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1800" dirty="0"/>
              <a:t>Essere in possesso di un </a:t>
            </a:r>
            <a:r>
              <a:rPr lang="it-IT" sz="1800" u="sng" dirty="0"/>
              <a:t>computer/laptop</a:t>
            </a:r>
            <a:r>
              <a:rPr lang="it-IT" sz="1800" dirty="0"/>
              <a:t> (</a:t>
            </a:r>
            <a:r>
              <a:rPr lang="it-IT" sz="1800" b="1" dirty="0">
                <a:solidFill>
                  <a:srgbClr val="FF0000"/>
                </a:solidFill>
              </a:rPr>
              <a:t>PREFERIBILE E CONSIGLIABILE</a:t>
            </a:r>
            <a:r>
              <a:rPr lang="it-IT" sz="1800" dirty="0"/>
              <a:t>), uno smartphone o tablet con fotocamera e audio funzionanti;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1800" dirty="0"/>
              <a:t>Assicurarsi che, per tutta la durata dell’Assemblea, il dispositivo mobile o il computer rimangano </a:t>
            </a:r>
            <a:r>
              <a:rPr lang="it-IT" sz="1800" b="1" u="sng" dirty="0"/>
              <a:t>costantemente collegati alla corrente elettrica</a:t>
            </a:r>
            <a:r>
              <a:rPr lang="it-IT" sz="1800" dirty="0"/>
              <a:t>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1800" dirty="0"/>
              <a:t>Assicurarsi che, per tutta la durata dell’Assemblea, il computer o il dispositivo mobile rimangano </a:t>
            </a:r>
            <a:r>
              <a:rPr lang="it-IT" sz="1800" b="1" u="sng" dirty="0"/>
              <a:t>costantemente connessi ad Internet</a:t>
            </a:r>
            <a:r>
              <a:rPr lang="it-IT" sz="1800" dirty="0"/>
              <a:t>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1800" dirty="0"/>
              <a:t>Assicurarsi che, per tutta la durata dell’Assemblea, il cellulare abbia </a:t>
            </a:r>
            <a:r>
              <a:rPr lang="it-IT" sz="1800" b="1" u="sng" dirty="0"/>
              <a:t>la modalità “Non Disturbare” (o similare) attiva</a:t>
            </a:r>
            <a:r>
              <a:rPr lang="it-IT" sz="1800" dirty="0"/>
              <a:t>, per bloccare le notifiche in arrivo: la ricezione di una chiamata potrebbe infatti disturbare la conferenza video;  </a:t>
            </a:r>
          </a:p>
          <a:p>
            <a:pPr algn="just"/>
            <a:r>
              <a:rPr lang="it-IT" sz="1800" b="1" dirty="0"/>
              <a:t>Attenzione! </a:t>
            </a:r>
            <a:r>
              <a:rPr lang="it-IT" sz="1800" dirty="0"/>
              <a:t>La connessione tramite hotspot </a:t>
            </a:r>
            <a:r>
              <a:rPr lang="it-IT" sz="1800" b="1" u="sng" dirty="0"/>
              <a:t>non è da considerarsi “connessione stabile».</a:t>
            </a:r>
            <a:endParaRPr lang="it-IT" sz="1800" dirty="0"/>
          </a:p>
          <a:p>
            <a:pPr algn="l">
              <a:lnSpc>
                <a:spcPct val="90000"/>
              </a:lnSpc>
            </a:pPr>
            <a:endParaRPr lang="it-IT" sz="1800" b="1" dirty="0">
              <a:latin typeface="Exo SemiBold" pitchFamily="2" charset="0"/>
            </a:endParaRPr>
          </a:p>
        </p:txBody>
      </p:sp>
      <p:pic>
        <p:nvPicPr>
          <p:cNvPr id="4" name="Elemento grafico 3" descr="Laptop">
            <a:extLst>
              <a:ext uri="{FF2B5EF4-FFF2-40B4-BE49-F238E27FC236}">
                <a16:creationId xmlns:a16="http://schemas.microsoft.com/office/drawing/2014/main" id="{761CE3FD-0A1A-F519-B785-CEC9F755DF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33380" y="1175351"/>
            <a:ext cx="847570" cy="847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648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ttangolo con angoli arrotondati 20">
            <a:extLst>
              <a:ext uri="{FF2B5EF4-FFF2-40B4-BE49-F238E27FC236}">
                <a16:creationId xmlns:a16="http://schemas.microsoft.com/office/drawing/2014/main" id="{2D6EAB14-33E9-45AF-A5E4-1C5FB2395736}"/>
              </a:ext>
            </a:extLst>
          </p:cNvPr>
          <p:cNvSpPr/>
          <p:nvPr/>
        </p:nvSpPr>
        <p:spPr>
          <a:xfrm>
            <a:off x="803412" y="4537744"/>
            <a:ext cx="10585176" cy="1679822"/>
          </a:xfrm>
          <a:prstGeom prst="roundRect">
            <a:avLst/>
          </a:prstGeom>
          <a:solidFill>
            <a:srgbClr val="1893F8"/>
          </a:solidFill>
          <a:ln>
            <a:solidFill>
              <a:srgbClr val="1893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0" name="Rettangolo con angoli arrotondati 19">
            <a:extLst>
              <a:ext uri="{FF2B5EF4-FFF2-40B4-BE49-F238E27FC236}">
                <a16:creationId xmlns:a16="http://schemas.microsoft.com/office/drawing/2014/main" id="{52609366-3198-47B9-900E-6A37C2AB0B28}"/>
              </a:ext>
            </a:extLst>
          </p:cNvPr>
          <p:cNvSpPr/>
          <p:nvPr/>
        </p:nvSpPr>
        <p:spPr>
          <a:xfrm>
            <a:off x="806100" y="3163543"/>
            <a:ext cx="10585176" cy="1127031"/>
          </a:xfrm>
          <a:prstGeom prst="roundRect">
            <a:avLst/>
          </a:prstGeom>
          <a:solidFill>
            <a:srgbClr val="1893F8"/>
          </a:solidFill>
          <a:ln>
            <a:solidFill>
              <a:srgbClr val="1893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Rettangolo con angoli arrotondati 18">
            <a:extLst>
              <a:ext uri="{FF2B5EF4-FFF2-40B4-BE49-F238E27FC236}">
                <a16:creationId xmlns:a16="http://schemas.microsoft.com/office/drawing/2014/main" id="{DE107DEF-316F-4C8E-9A57-604D01BC2F1C}"/>
              </a:ext>
            </a:extLst>
          </p:cNvPr>
          <p:cNvSpPr/>
          <p:nvPr/>
        </p:nvSpPr>
        <p:spPr>
          <a:xfrm>
            <a:off x="803412" y="1772816"/>
            <a:ext cx="10585176" cy="1127031"/>
          </a:xfrm>
          <a:prstGeom prst="roundRect">
            <a:avLst/>
          </a:prstGeom>
          <a:solidFill>
            <a:srgbClr val="1893F8"/>
          </a:solidFill>
          <a:ln>
            <a:solidFill>
              <a:srgbClr val="1893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ctangle 13"/>
          <p:cNvSpPr/>
          <p:nvPr/>
        </p:nvSpPr>
        <p:spPr>
          <a:xfrm>
            <a:off x="623392" y="540201"/>
            <a:ext cx="968507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>
                <a:solidFill>
                  <a:schemeClr val="bg1">
                    <a:lumMod val="75000"/>
                  </a:schemeClr>
                </a:solidFill>
                <a:latin typeface="Exo SemiBold" pitchFamily="2" charset="0"/>
              </a:rPr>
              <a:t>Istruzioni su come accedere al portale e votare online</a:t>
            </a:r>
            <a:endParaRPr lang="it-IT" b="1" dirty="0">
              <a:solidFill>
                <a:schemeClr val="bg1">
                  <a:lumMod val="75000"/>
                </a:schemeClr>
              </a:solidFill>
              <a:latin typeface="Exo SemiBold" pitchFamily="2" charset="0"/>
              <a:ea typeface="+mj-ea"/>
              <a:cs typeface="+mj-cs"/>
            </a:endParaRPr>
          </a:p>
          <a:p>
            <a:r>
              <a:rPr lang="it-IT" sz="2800" b="1" dirty="0">
                <a:latin typeface="Exo SemiBold" pitchFamily="2" charset="0"/>
                <a:ea typeface="+mj-ea"/>
                <a:cs typeface="+mj-cs"/>
              </a:rPr>
              <a:t>Indice delle funzionalità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70F9E4B-1138-4B77-9257-911A16894F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35660" y="1790982"/>
            <a:ext cx="4896544" cy="1152129"/>
          </a:xfrm>
        </p:spPr>
        <p:txBody>
          <a:bodyPr>
            <a:normAutofit/>
          </a:bodyPr>
          <a:lstStyle/>
          <a:p>
            <a:pPr algn="l"/>
            <a:r>
              <a:rPr lang="it-IT" sz="2000" dirty="0">
                <a:solidFill>
                  <a:srgbClr val="F8F8F8"/>
                </a:solidFill>
                <a:latin typeface="Exo SemiBold" pitchFamily="2" charset="0"/>
              </a:rPr>
              <a:t>Accesso SPID	</a:t>
            </a:r>
            <a:br>
              <a:rPr lang="it-IT" sz="2000" dirty="0">
                <a:solidFill>
                  <a:srgbClr val="F8F8F8"/>
                </a:solidFill>
                <a:latin typeface="Exo SemiBold" pitchFamily="2" charset="0"/>
              </a:rPr>
            </a:br>
            <a:r>
              <a:rPr lang="it-IT" sz="2000" dirty="0">
                <a:solidFill>
                  <a:srgbClr val="F8F8F8"/>
                </a:solidFill>
                <a:latin typeface="Exo SemiBold" pitchFamily="2" charset="0"/>
              </a:rPr>
              <a:t>	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3573C2B-8721-429F-AF1B-BFF3BDF9248E}"/>
              </a:ext>
            </a:extLst>
          </p:cNvPr>
          <p:cNvSpPr txBox="1">
            <a:spLocks/>
          </p:cNvSpPr>
          <p:nvPr/>
        </p:nvSpPr>
        <p:spPr>
          <a:xfrm>
            <a:off x="3035660" y="4687310"/>
            <a:ext cx="7344816" cy="14401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sz="2000" dirty="0">
                <a:solidFill>
                  <a:srgbClr val="F8F8F8"/>
                </a:solidFill>
                <a:latin typeface="Exo SemiBold" pitchFamily="2" charset="0"/>
              </a:rPr>
              <a:t>Votazione di maggioranza (Favorevole/Contrario/Astenuto)</a:t>
            </a:r>
            <a:br>
              <a:rPr lang="it-IT" sz="2000" dirty="0">
                <a:solidFill>
                  <a:srgbClr val="F8F8F8"/>
                </a:solidFill>
                <a:latin typeface="Exo SemiBold" pitchFamily="2" charset="0"/>
              </a:rPr>
            </a:br>
            <a:r>
              <a:rPr lang="it-IT" sz="2000" dirty="0">
                <a:solidFill>
                  <a:srgbClr val="F8F8F8"/>
                </a:solidFill>
                <a:latin typeface="Exo SemiBold" pitchFamily="2" charset="0"/>
              </a:rPr>
              <a:t>Assistenza Online	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D49D9FC-A805-4162-882F-59688417C64E}"/>
              </a:ext>
            </a:extLst>
          </p:cNvPr>
          <p:cNvSpPr txBox="1">
            <a:spLocks/>
          </p:cNvSpPr>
          <p:nvPr/>
        </p:nvSpPr>
        <p:spPr>
          <a:xfrm>
            <a:off x="3035660" y="3304907"/>
            <a:ext cx="4896544" cy="892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sz="2000" dirty="0">
                <a:solidFill>
                  <a:srgbClr val="F8F8F8"/>
                </a:solidFill>
                <a:latin typeface="Exo SemiBold" pitchFamily="2" charset="0"/>
              </a:rPr>
              <a:t>Ingresso in Assemblea	</a:t>
            </a:r>
            <a:br>
              <a:rPr lang="it-IT" sz="2000" dirty="0">
                <a:solidFill>
                  <a:srgbClr val="F8F8F8"/>
                </a:solidFill>
                <a:latin typeface="Exo SemiBold" pitchFamily="2" charset="0"/>
              </a:rPr>
            </a:br>
            <a:endParaRPr lang="it-IT" sz="2000" dirty="0">
              <a:solidFill>
                <a:srgbClr val="F8F8F8"/>
              </a:solidFill>
              <a:latin typeface="Exo SemiBold" pitchFamily="2" charset="0"/>
            </a:endParaRPr>
          </a:p>
        </p:txBody>
      </p:sp>
      <p:pic>
        <p:nvPicPr>
          <p:cNvPr id="4" name="Elemento grafico 3" descr="Laptop">
            <a:extLst>
              <a:ext uri="{FF2B5EF4-FFF2-40B4-BE49-F238E27FC236}">
                <a16:creationId xmlns:a16="http://schemas.microsoft.com/office/drawing/2014/main" id="{DAF13903-383F-4D88-A957-986282EF57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33379" y="1789342"/>
            <a:ext cx="1153769" cy="1153769"/>
          </a:xfrm>
          <a:prstGeom prst="rect">
            <a:avLst/>
          </a:prstGeom>
        </p:spPr>
      </p:pic>
      <p:pic>
        <p:nvPicPr>
          <p:cNvPr id="10" name="Elemento grafico 9" descr="Profilo femminile">
            <a:extLst>
              <a:ext uri="{FF2B5EF4-FFF2-40B4-BE49-F238E27FC236}">
                <a16:creationId xmlns:a16="http://schemas.microsoft.com/office/drawing/2014/main" id="{24F97686-0210-4ED4-BA5C-6A8535F7E4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69892" y="3253193"/>
            <a:ext cx="914400" cy="914400"/>
          </a:xfrm>
          <a:prstGeom prst="rect">
            <a:avLst/>
          </a:prstGeom>
        </p:spPr>
      </p:pic>
      <p:pic>
        <p:nvPicPr>
          <p:cNvPr id="13" name="Elemento grafico 12" descr="Profilo maschile">
            <a:extLst>
              <a:ext uri="{FF2B5EF4-FFF2-40B4-BE49-F238E27FC236}">
                <a16:creationId xmlns:a16="http://schemas.microsoft.com/office/drawing/2014/main" id="{C2ABD118-C77B-4F9A-BD78-23881DDA1ED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910263" y="3244226"/>
            <a:ext cx="914400" cy="914400"/>
          </a:xfrm>
          <a:prstGeom prst="rect">
            <a:avLst/>
          </a:prstGeom>
        </p:spPr>
      </p:pic>
      <p:pic>
        <p:nvPicPr>
          <p:cNvPr id="16" name="Elemento grafico 15" descr="Segno di spunta">
            <a:extLst>
              <a:ext uri="{FF2B5EF4-FFF2-40B4-BE49-F238E27FC236}">
                <a16:creationId xmlns:a16="http://schemas.microsoft.com/office/drawing/2014/main" id="{8ADD0B58-C26D-40D6-82FD-6D1EDB04E7A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214432" y="4992725"/>
            <a:ext cx="769860" cy="769860"/>
          </a:xfrm>
          <a:prstGeom prst="rect">
            <a:avLst/>
          </a:prstGeom>
        </p:spPr>
      </p:pic>
      <p:pic>
        <p:nvPicPr>
          <p:cNvPr id="18" name="Elemento grafico 17" descr="Discorso">
            <a:extLst>
              <a:ext uri="{FF2B5EF4-FFF2-40B4-BE49-F238E27FC236}">
                <a16:creationId xmlns:a16="http://schemas.microsoft.com/office/drawing/2014/main" id="{B62C68CF-9447-4936-8BC2-5AA7F6479F5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027548" y="5022460"/>
            <a:ext cx="769860" cy="769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592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0" grpId="0" animBg="1"/>
      <p:bldP spid="19" grpId="0" animBg="1"/>
      <p:bldP spid="6" grpId="0"/>
      <p:bldP spid="7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tangolo con angoli arrotondati 18">
            <a:extLst>
              <a:ext uri="{FF2B5EF4-FFF2-40B4-BE49-F238E27FC236}">
                <a16:creationId xmlns:a16="http://schemas.microsoft.com/office/drawing/2014/main" id="{DE107DEF-316F-4C8E-9A57-604D01BC2F1C}"/>
              </a:ext>
            </a:extLst>
          </p:cNvPr>
          <p:cNvSpPr/>
          <p:nvPr/>
        </p:nvSpPr>
        <p:spPr>
          <a:xfrm>
            <a:off x="803412" y="1158825"/>
            <a:ext cx="4716524" cy="847570"/>
          </a:xfrm>
          <a:prstGeom prst="roundRect">
            <a:avLst/>
          </a:prstGeom>
          <a:solidFill>
            <a:srgbClr val="1893F8"/>
          </a:solidFill>
          <a:ln>
            <a:solidFill>
              <a:srgbClr val="1893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ctangle 13"/>
          <p:cNvSpPr/>
          <p:nvPr/>
        </p:nvSpPr>
        <p:spPr>
          <a:xfrm>
            <a:off x="623392" y="540201"/>
            <a:ext cx="96850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>
                <a:solidFill>
                  <a:schemeClr val="bg1">
                    <a:lumMod val="75000"/>
                  </a:schemeClr>
                </a:solidFill>
                <a:latin typeface="Exo SemiBold" pitchFamily="2" charset="0"/>
              </a:rPr>
              <a:t>Istruzioni su come accedere al portale e votare online</a:t>
            </a:r>
            <a:endParaRPr lang="it-IT" b="1" dirty="0">
              <a:solidFill>
                <a:schemeClr val="bg1">
                  <a:lumMod val="75000"/>
                </a:schemeClr>
              </a:solidFill>
              <a:latin typeface="Exo SemiBold" pitchFamily="2" charset="0"/>
              <a:ea typeface="+mj-ea"/>
              <a:cs typeface="+mj-cs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70F9E4B-1138-4B77-9257-911A16894F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90303" y="1203293"/>
            <a:ext cx="2520280" cy="758633"/>
          </a:xfrm>
        </p:spPr>
        <p:txBody>
          <a:bodyPr>
            <a:normAutofit/>
          </a:bodyPr>
          <a:lstStyle/>
          <a:p>
            <a:pPr algn="l"/>
            <a:r>
              <a:rPr lang="it-IT" sz="2000" dirty="0">
                <a:solidFill>
                  <a:srgbClr val="F8F8F8"/>
                </a:solidFill>
                <a:latin typeface="Exo SemiBold" pitchFamily="2" charset="0"/>
              </a:rPr>
              <a:t>Accesso SPID</a:t>
            </a:r>
          </a:p>
        </p:txBody>
      </p:sp>
      <p:pic>
        <p:nvPicPr>
          <p:cNvPr id="4" name="Elemento grafico 3" descr="Laptop">
            <a:extLst>
              <a:ext uri="{FF2B5EF4-FFF2-40B4-BE49-F238E27FC236}">
                <a16:creationId xmlns:a16="http://schemas.microsoft.com/office/drawing/2014/main" id="{DAF13903-383F-4D88-A957-986282EF57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33380" y="1175351"/>
            <a:ext cx="847570" cy="84757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944B8315-A496-45D7-A3CD-DB0F7179EBA4}"/>
              </a:ext>
            </a:extLst>
          </p:cNvPr>
          <p:cNvSpPr txBox="1">
            <a:spLocks/>
          </p:cNvSpPr>
          <p:nvPr/>
        </p:nvSpPr>
        <p:spPr>
          <a:xfrm>
            <a:off x="803412" y="2067389"/>
            <a:ext cx="4716524" cy="450272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57188" indent="-357188" algn="l">
              <a:lnSpc>
                <a:spcPct val="90000"/>
              </a:lnSpc>
              <a:buFont typeface="+mj-lt"/>
              <a:buAutoNum type="arabicPeriod"/>
            </a:pPr>
            <a:r>
              <a:rPr lang="it-IT" sz="1800" b="1" dirty="0">
                <a:latin typeface="Exo SemiBold" pitchFamily="2" charset="0"/>
              </a:rPr>
              <a:t>Accedere al portale con il link: </a:t>
            </a:r>
            <a:r>
              <a:rPr lang="it-IT" sz="1800" b="1" dirty="0">
                <a:latin typeface="Exo SemiBold" pitchFamily="2" charset="0"/>
                <a:hlinkClick r:id="rId4"/>
              </a:rPr>
              <a:t>https://fpi.assemblea.online</a:t>
            </a:r>
            <a:r>
              <a:rPr lang="it-IT" sz="1800" b="1" dirty="0">
                <a:latin typeface="Exo SemiBold" pitchFamily="2" charset="0"/>
              </a:rPr>
              <a:t> </a:t>
            </a:r>
          </a:p>
          <a:p>
            <a:pPr marL="357188" indent="-357188" algn="l">
              <a:lnSpc>
                <a:spcPct val="90000"/>
              </a:lnSpc>
              <a:buFont typeface="+mj-lt"/>
              <a:buAutoNum type="arabicPeriod"/>
            </a:pPr>
            <a:r>
              <a:rPr lang="it-IT" sz="1800" b="1" dirty="0">
                <a:latin typeface="Exo SemiBold" pitchFamily="2" charset="0"/>
              </a:rPr>
              <a:t>Cliccare sul pulsante «Entra con SPID»</a:t>
            </a:r>
          </a:p>
          <a:p>
            <a:pPr marL="357188" indent="-357188" algn="l">
              <a:lnSpc>
                <a:spcPct val="90000"/>
              </a:lnSpc>
              <a:buFont typeface="+mj-lt"/>
              <a:buAutoNum type="arabicPeriod"/>
            </a:pPr>
            <a:r>
              <a:rPr lang="it-IT" sz="1800" b="1" dirty="0">
                <a:latin typeface="Exo SemiBold" pitchFamily="2" charset="0"/>
              </a:rPr>
              <a:t>Selezionare il proprio fornitore SPID ed eseguire l’autenticazione</a:t>
            </a:r>
          </a:p>
          <a:p>
            <a:pPr marL="357188" indent="-357188" algn="l">
              <a:lnSpc>
                <a:spcPct val="90000"/>
              </a:lnSpc>
              <a:buFont typeface="+mj-lt"/>
              <a:buAutoNum type="arabicPeriod"/>
            </a:pPr>
            <a:r>
              <a:rPr lang="it-IT" sz="1800" b="1" dirty="0">
                <a:latin typeface="Exo SemiBold" pitchFamily="2" charset="0"/>
              </a:rPr>
              <a:t>Se il proprio codice fiscale è presente in anagrafica verrà effettuato l’accesso al portale </a:t>
            </a:r>
          </a:p>
          <a:p>
            <a:pPr algn="l">
              <a:lnSpc>
                <a:spcPct val="90000"/>
              </a:lnSpc>
            </a:pPr>
            <a:r>
              <a:rPr lang="it-IT" sz="1800" b="1" dirty="0">
                <a:solidFill>
                  <a:srgbClr val="FF0000"/>
                </a:solidFill>
                <a:latin typeface="Exo SemiBold" pitchFamily="2" charset="0"/>
              </a:rPr>
              <a:t> 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9DB777C9-2098-B770-1C73-B3E059B795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63953" y="892055"/>
            <a:ext cx="6267648" cy="3761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87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7617AF0B-0C41-4A30-9DB4-0EC8844FCA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782" y="2255687"/>
            <a:ext cx="4982177" cy="4119309"/>
          </a:xfrm>
          <a:prstGeom prst="rect">
            <a:avLst/>
          </a:prstGeom>
        </p:spPr>
      </p:pic>
      <p:sp>
        <p:nvSpPr>
          <p:cNvPr id="19" name="Rettangolo con angoli arrotondati 18">
            <a:extLst>
              <a:ext uri="{FF2B5EF4-FFF2-40B4-BE49-F238E27FC236}">
                <a16:creationId xmlns:a16="http://schemas.microsoft.com/office/drawing/2014/main" id="{DE107DEF-316F-4C8E-9A57-604D01BC2F1C}"/>
              </a:ext>
            </a:extLst>
          </p:cNvPr>
          <p:cNvSpPr/>
          <p:nvPr/>
        </p:nvSpPr>
        <p:spPr>
          <a:xfrm>
            <a:off x="803412" y="1158825"/>
            <a:ext cx="4716524" cy="847570"/>
          </a:xfrm>
          <a:prstGeom prst="roundRect">
            <a:avLst/>
          </a:prstGeom>
          <a:solidFill>
            <a:srgbClr val="1893F8"/>
          </a:solidFill>
          <a:ln>
            <a:solidFill>
              <a:srgbClr val="1893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ctangle 13"/>
          <p:cNvSpPr/>
          <p:nvPr/>
        </p:nvSpPr>
        <p:spPr>
          <a:xfrm>
            <a:off x="623392" y="540201"/>
            <a:ext cx="96850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>
                <a:solidFill>
                  <a:schemeClr val="bg1">
                    <a:lumMod val="75000"/>
                  </a:schemeClr>
                </a:solidFill>
                <a:latin typeface="Exo SemiBold" pitchFamily="2" charset="0"/>
              </a:rPr>
              <a:t>Istruzioni su come accedere al portale e votare online</a:t>
            </a:r>
            <a:endParaRPr lang="it-IT" b="1" dirty="0">
              <a:solidFill>
                <a:schemeClr val="bg1">
                  <a:lumMod val="75000"/>
                </a:schemeClr>
              </a:solidFill>
              <a:latin typeface="Exo SemiBold" pitchFamily="2" charset="0"/>
              <a:ea typeface="+mj-ea"/>
              <a:cs typeface="+mj-cs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70F9E4B-1138-4B77-9257-911A16894F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90303" y="1203293"/>
            <a:ext cx="2520280" cy="758633"/>
          </a:xfrm>
        </p:spPr>
        <p:txBody>
          <a:bodyPr>
            <a:normAutofit/>
          </a:bodyPr>
          <a:lstStyle/>
          <a:p>
            <a:pPr algn="l"/>
            <a:r>
              <a:rPr lang="it-IT" sz="2000" dirty="0">
                <a:solidFill>
                  <a:srgbClr val="F8F8F8"/>
                </a:solidFill>
                <a:latin typeface="Exo SemiBold" pitchFamily="2" charset="0"/>
              </a:rPr>
              <a:t>Ingresso in Assemblea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944B8315-A496-45D7-A3CD-DB0F7179EBA4}"/>
              </a:ext>
            </a:extLst>
          </p:cNvPr>
          <p:cNvSpPr txBox="1">
            <a:spLocks/>
          </p:cNvSpPr>
          <p:nvPr/>
        </p:nvSpPr>
        <p:spPr>
          <a:xfrm>
            <a:off x="649226" y="2493211"/>
            <a:ext cx="2959556" cy="156586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</a:pPr>
            <a:r>
              <a:rPr lang="it-IT" sz="1800" b="1" dirty="0">
                <a:solidFill>
                  <a:srgbClr val="1893F8"/>
                </a:solidFill>
                <a:latin typeface="Exo SemiBold" pitchFamily="2" charset="0"/>
              </a:rPr>
              <a:t>Assemblea</a:t>
            </a:r>
            <a:br>
              <a:rPr lang="it-IT" sz="1800" b="1" dirty="0">
                <a:latin typeface="Exo SemiBold" pitchFamily="2" charset="0"/>
              </a:rPr>
            </a:br>
            <a:r>
              <a:rPr lang="it-IT" sz="1800" b="1" dirty="0">
                <a:latin typeface="Exo SemiBold" pitchFamily="2" charset="0"/>
              </a:rPr>
              <a:t>Consente l’accesso all’assemblea </a:t>
            </a:r>
            <a:br>
              <a:rPr lang="it-IT" sz="1800" b="1" dirty="0">
                <a:latin typeface="Exo SemiBold" pitchFamily="2" charset="0"/>
              </a:rPr>
            </a:br>
            <a:r>
              <a:rPr lang="it-IT" sz="1400" dirty="0">
                <a:latin typeface="Exo SemiBold" pitchFamily="2" charset="0"/>
              </a:rPr>
              <a:t>(video e votazioni)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51264AF-FA17-499D-AA4C-B73953D80D4F}"/>
              </a:ext>
            </a:extLst>
          </p:cNvPr>
          <p:cNvSpPr txBox="1">
            <a:spLocks/>
          </p:cNvSpPr>
          <p:nvPr/>
        </p:nvSpPr>
        <p:spPr>
          <a:xfrm>
            <a:off x="9127999" y="2598605"/>
            <a:ext cx="2674636" cy="1439846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</a:pPr>
            <a:r>
              <a:rPr lang="it-IT" sz="1900" b="1" dirty="0">
                <a:solidFill>
                  <a:srgbClr val="1893F8"/>
                </a:solidFill>
                <a:latin typeface="Exo SemiBold" pitchFamily="2" charset="0"/>
              </a:rPr>
              <a:t>Preregistrazione</a:t>
            </a:r>
            <a:br>
              <a:rPr lang="it-IT" sz="1900" b="1" dirty="0">
                <a:latin typeface="Exo SemiBold" pitchFamily="2" charset="0"/>
              </a:rPr>
            </a:br>
            <a:r>
              <a:rPr lang="it-IT" sz="1900" b="1" dirty="0">
                <a:latin typeface="Exo SemiBold" pitchFamily="2" charset="0"/>
              </a:rPr>
              <a:t>Contiene i dati della tua registrazione </a:t>
            </a:r>
            <a:br>
              <a:rPr lang="it-IT" sz="1900" b="1" dirty="0">
                <a:latin typeface="Exo SemiBold" pitchFamily="2" charset="0"/>
              </a:rPr>
            </a:br>
            <a:r>
              <a:rPr lang="it-IT" sz="1400" dirty="0">
                <a:latin typeface="Exo SemiBold" pitchFamily="2" charset="0"/>
              </a:rPr>
              <a:t>(deleghe interne, totale voti, etc.)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1970936-6CC8-4877-B08A-62C63CCC4D7C}"/>
              </a:ext>
            </a:extLst>
          </p:cNvPr>
          <p:cNvSpPr txBox="1">
            <a:spLocks/>
          </p:cNvSpPr>
          <p:nvPr/>
        </p:nvSpPr>
        <p:spPr>
          <a:xfrm>
            <a:off x="658681" y="4545896"/>
            <a:ext cx="3205071" cy="156586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</a:pPr>
            <a:r>
              <a:rPr lang="it-IT" sz="1800" b="1" dirty="0">
                <a:solidFill>
                  <a:srgbClr val="1893F8"/>
                </a:solidFill>
                <a:latin typeface="Exo SemiBold" pitchFamily="2" charset="0"/>
              </a:rPr>
              <a:t>Visione documenti</a:t>
            </a:r>
            <a:endParaRPr lang="it-IT" sz="1800" b="1" dirty="0">
              <a:latin typeface="Exo SemiBold" pitchFamily="2" charset="0"/>
            </a:endParaRPr>
          </a:p>
          <a:p>
            <a:pPr algn="l">
              <a:lnSpc>
                <a:spcPct val="90000"/>
              </a:lnSpc>
            </a:pPr>
            <a:r>
              <a:rPr lang="it-IT" sz="1800" b="1" dirty="0">
                <a:latin typeface="Exo SemiBold" pitchFamily="2" charset="0"/>
              </a:rPr>
              <a:t>Contiene documentazione per lo svolgimento dell’Assemblea </a:t>
            </a:r>
            <a:r>
              <a:rPr lang="it-IT" sz="1400" dirty="0">
                <a:latin typeface="Exo SemiBold" pitchFamily="2" charset="0"/>
              </a:rPr>
              <a:t>(es. Statuto, liste di candidati, etc.)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A8001C71-75EB-4F74-98D7-809E511DA59A}"/>
              </a:ext>
            </a:extLst>
          </p:cNvPr>
          <p:cNvSpPr txBox="1">
            <a:spLocks/>
          </p:cNvSpPr>
          <p:nvPr/>
        </p:nvSpPr>
        <p:spPr>
          <a:xfrm>
            <a:off x="9127999" y="4543045"/>
            <a:ext cx="2674636" cy="1439847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</a:pPr>
            <a:r>
              <a:rPr lang="it-IT" sz="1800" b="1" dirty="0">
                <a:solidFill>
                  <a:srgbClr val="1893F8"/>
                </a:solidFill>
                <a:latin typeface="Exo SemiBold" pitchFamily="2" charset="0"/>
              </a:rPr>
              <a:t>I miei dati</a:t>
            </a:r>
          </a:p>
          <a:p>
            <a:pPr algn="l">
              <a:lnSpc>
                <a:spcPct val="90000"/>
              </a:lnSpc>
            </a:pPr>
            <a:r>
              <a:rPr lang="it-IT" sz="1800" b="1" dirty="0">
                <a:latin typeface="Exo SemiBold" pitchFamily="2" charset="0"/>
              </a:rPr>
              <a:t>Contiene un riepilogo dei dati utente </a:t>
            </a:r>
            <a:r>
              <a:rPr lang="it-IT" sz="1400" dirty="0">
                <a:latin typeface="Exo SemiBold" pitchFamily="2" charset="0"/>
              </a:rPr>
              <a:t>(non modificabili)</a:t>
            </a:r>
          </a:p>
          <a:p>
            <a:pPr algn="l">
              <a:lnSpc>
                <a:spcPct val="90000"/>
              </a:lnSpc>
            </a:pPr>
            <a:endParaRPr lang="it-IT" sz="1800" b="1" dirty="0">
              <a:latin typeface="Exo SemiBold" pitchFamily="2" charset="0"/>
            </a:endParaRPr>
          </a:p>
          <a:p>
            <a:pPr algn="l">
              <a:lnSpc>
                <a:spcPct val="90000"/>
              </a:lnSpc>
            </a:pPr>
            <a:endParaRPr lang="it-IT" sz="1800" b="1" dirty="0">
              <a:latin typeface="Exo SemiBold" pitchFamily="2" charset="0"/>
            </a:endParaRPr>
          </a:p>
        </p:txBody>
      </p:sp>
      <p:pic>
        <p:nvPicPr>
          <p:cNvPr id="25" name="Elemento grafico 24" descr="Profilo femminile">
            <a:extLst>
              <a:ext uri="{FF2B5EF4-FFF2-40B4-BE49-F238E27FC236}">
                <a16:creationId xmlns:a16="http://schemas.microsoft.com/office/drawing/2014/main" id="{0B4F698F-D846-413D-AB6B-4B6283B3E1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83432" y="1282303"/>
            <a:ext cx="679623" cy="679623"/>
          </a:xfrm>
          <a:prstGeom prst="rect">
            <a:avLst/>
          </a:prstGeom>
        </p:spPr>
      </p:pic>
      <p:pic>
        <p:nvPicPr>
          <p:cNvPr id="26" name="Elemento grafico 25" descr="Profilo maschile">
            <a:extLst>
              <a:ext uri="{FF2B5EF4-FFF2-40B4-BE49-F238E27FC236}">
                <a16:creationId xmlns:a16="http://schemas.microsoft.com/office/drawing/2014/main" id="{E115EF6A-3BFE-4774-93C8-B471F2F73C3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649371" y="1283683"/>
            <a:ext cx="679623" cy="679623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E4097AF8-01EA-4D8B-3022-4E426E22049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57451" y="2364878"/>
            <a:ext cx="4877098" cy="2643453"/>
          </a:xfrm>
          <a:prstGeom prst="rect">
            <a:avLst/>
          </a:prstGeom>
        </p:spPr>
      </p:pic>
      <p:sp>
        <p:nvSpPr>
          <p:cNvPr id="2" name="Rettangolo 1">
            <a:extLst>
              <a:ext uri="{FF2B5EF4-FFF2-40B4-BE49-F238E27FC236}">
                <a16:creationId xmlns:a16="http://schemas.microsoft.com/office/drawing/2014/main" id="{3ED1E46D-57C8-56DD-4AD2-17C662399F97}"/>
              </a:ext>
            </a:extLst>
          </p:cNvPr>
          <p:cNvSpPr/>
          <p:nvPr/>
        </p:nvSpPr>
        <p:spPr>
          <a:xfrm>
            <a:off x="6306633" y="4628172"/>
            <a:ext cx="725471" cy="828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777D3F82-9BDE-6F81-A15B-B16D1BE2D38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68008" y="3054727"/>
            <a:ext cx="2085411" cy="100435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4B8721EE-7110-93E0-9735-5F8093DBCBE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55123" y="2364878"/>
            <a:ext cx="4877098" cy="2586933"/>
          </a:xfrm>
          <a:prstGeom prst="rect">
            <a:avLst/>
          </a:prstGeom>
        </p:spPr>
      </p:pic>
      <p:cxnSp>
        <p:nvCxnSpPr>
          <p:cNvPr id="27" name="Connettore diritto 26">
            <a:extLst>
              <a:ext uri="{FF2B5EF4-FFF2-40B4-BE49-F238E27FC236}">
                <a16:creationId xmlns:a16="http://schemas.microsoft.com/office/drawing/2014/main" id="{A78B6B44-8A59-4A8E-BE13-F66310745F17}"/>
              </a:ext>
            </a:extLst>
          </p:cNvPr>
          <p:cNvCxnSpPr/>
          <p:nvPr/>
        </p:nvCxnSpPr>
        <p:spPr>
          <a:xfrm>
            <a:off x="3007836" y="3428506"/>
            <a:ext cx="1080120" cy="216024"/>
          </a:xfrm>
          <a:prstGeom prst="line">
            <a:avLst/>
          </a:prstGeom>
          <a:ln w="28575">
            <a:solidFill>
              <a:schemeClr val="accent6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diritto 27">
            <a:extLst>
              <a:ext uri="{FF2B5EF4-FFF2-40B4-BE49-F238E27FC236}">
                <a16:creationId xmlns:a16="http://schemas.microsoft.com/office/drawing/2014/main" id="{86BB47F9-8432-405D-8A0C-BE7F6B550CE8}"/>
              </a:ext>
            </a:extLst>
          </p:cNvPr>
          <p:cNvCxnSpPr>
            <a:cxnSpLocks/>
          </p:cNvCxnSpPr>
          <p:nvPr/>
        </p:nvCxnSpPr>
        <p:spPr>
          <a:xfrm flipV="1">
            <a:off x="2942597" y="4628172"/>
            <a:ext cx="1080120" cy="323639"/>
          </a:xfrm>
          <a:prstGeom prst="line">
            <a:avLst/>
          </a:prstGeom>
          <a:ln w="28575">
            <a:solidFill>
              <a:schemeClr val="accent6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diritto 19">
            <a:extLst>
              <a:ext uri="{FF2B5EF4-FFF2-40B4-BE49-F238E27FC236}">
                <a16:creationId xmlns:a16="http://schemas.microsoft.com/office/drawing/2014/main" id="{0D290D88-99E5-45B9-BCA4-CB20EC96A863}"/>
              </a:ext>
            </a:extLst>
          </p:cNvPr>
          <p:cNvCxnSpPr>
            <a:cxnSpLocks/>
          </p:cNvCxnSpPr>
          <p:nvPr/>
        </p:nvCxnSpPr>
        <p:spPr>
          <a:xfrm flipV="1">
            <a:off x="8050899" y="3259691"/>
            <a:ext cx="1080120" cy="323639"/>
          </a:xfrm>
          <a:prstGeom prst="line">
            <a:avLst/>
          </a:prstGeom>
          <a:ln w="28575">
            <a:solidFill>
              <a:schemeClr val="accent6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diritto 23">
            <a:extLst>
              <a:ext uri="{FF2B5EF4-FFF2-40B4-BE49-F238E27FC236}">
                <a16:creationId xmlns:a16="http://schemas.microsoft.com/office/drawing/2014/main" id="{5CE644C7-B06A-4255-9E09-D36FEF58EAEB}"/>
              </a:ext>
            </a:extLst>
          </p:cNvPr>
          <p:cNvCxnSpPr/>
          <p:nvPr/>
        </p:nvCxnSpPr>
        <p:spPr>
          <a:xfrm>
            <a:off x="7991469" y="4711025"/>
            <a:ext cx="1080120" cy="216024"/>
          </a:xfrm>
          <a:prstGeom prst="line">
            <a:avLst/>
          </a:prstGeom>
          <a:ln w="28575">
            <a:solidFill>
              <a:schemeClr val="accent6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9231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4BC1C9B0-D2C7-4DB6-A72D-4DD402AAF3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6827" y="1256966"/>
            <a:ext cx="5769813" cy="4770533"/>
          </a:xfrm>
          <a:prstGeom prst="rect">
            <a:avLst/>
          </a:prstGeom>
        </p:spPr>
      </p:pic>
      <p:sp>
        <p:nvSpPr>
          <p:cNvPr id="19" name="Rettangolo con angoli arrotondati 18">
            <a:extLst>
              <a:ext uri="{FF2B5EF4-FFF2-40B4-BE49-F238E27FC236}">
                <a16:creationId xmlns:a16="http://schemas.microsoft.com/office/drawing/2014/main" id="{DE107DEF-316F-4C8E-9A57-604D01BC2F1C}"/>
              </a:ext>
            </a:extLst>
          </p:cNvPr>
          <p:cNvSpPr/>
          <p:nvPr/>
        </p:nvSpPr>
        <p:spPr>
          <a:xfrm>
            <a:off x="803412" y="1158825"/>
            <a:ext cx="4716524" cy="847570"/>
          </a:xfrm>
          <a:prstGeom prst="roundRect">
            <a:avLst/>
          </a:prstGeom>
          <a:solidFill>
            <a:srgbClr val="1893F8"/>
          </a:solidFill>
          <a:ln>
            <a:solidFill>
              <a:srgbClr val="1893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ctangle 13"/>
          <p:cNvSpPr/>
          <p:nvPr/>
        </p:nvSpPr>
        <p:spPr>
          <a:xfrm>
            <a:off x="623392" y="540201"/>
            <a:ext cx="96850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>
                <a:solidFill>
                  <a:schemeClr val="bg1">
                    <a:lumMod val="75000"/>
                  </a:schemeClr>
                </a:solidFill>
                <a:latin typeface="Exo SemiBold" pitchFamily="2" charset="0"/>
              </a:rPr>
              <a:t>Istruzioni su come accedere al portale e votare online</a:t>
            </a:r>
            <a:endParaRPr lang="it-IT" b="1" dirty="0">
              <a:solidFill>
                <a:schemeClr val="bg1">
                  <a:lumMod val="75000"/>
                </a:schemeClr>
              </a:solidFill>
              <a:latin typeface="Exo SemiBold" pitchFamily="2" charset="0"/>
              <a:ea typeface="+mj-ea"/>
              <a:cs typeface="+mj-cs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70F9E4B-1138-4B77-9257-911A16894F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90303" y="1203293"/>
            <a:ext cx="2520280" cy="758633"/>
          </a:xfrm>
        </p:spPr>
        <p:txBody>
          <a:bodyPr>
            <a:normAutofit/>
          </a:bodyPr>
          <a:lstStyle/>
          <a:p>
            <a:pPr algn="l"/>
            <a:r>
              <a:rPr lang="it-IT" sz="2000" dirty="0">
                <a:solidFill>
                  <a:srgbClr val="F8F8F8"/>
                </a:solidFill>
                <a:latin typeface="Exo SemiBold" pitchFamily="2" charset="0"/>
              </a:rPr>
              <a:t>Ingresso in Assemblea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944B8315-A496-45D7-A3CD-DB0F7179EBA4}"/>
              </a:ext>
            </a:extLst>
          </p:cNvPr>
          <p:cNvSpPr txBox="1">
            <a:spLocks/>
          </p:cNvSpPr>
          <p:nvPr/>
        </p:nvSpPr>
        <p:spPr>
          <a:xfrm>
            <a:off x="797246" y="2413648"/>
            <a:ext cx="5082730" cy="21674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</a:pPr>
            <a:r>
              <a:rPr lang="it-IT" sz="1800" b="1" dirty="0">
                <a:latin typeface="Exo SemiBold" pitchFamily="2" charset="0"/>
              </a:rPr>
              <a:t>Cliccando sul </a:t>
            </a:r>
            <a:r>
              <a:rPr lang="it-IT" sz="1800" b="1" dirty="0">
                <a:solidFill>
                  <a:srgbClr val="1893F8"/>
                </a:solidFill>
                <a:latin typeface="Exo SemiBold" pitchFamily="2" charset="0"/>
              </a:rPr>
              <a:t>pulsante «Entra»</a:t>
            </a:r>
            <a:r>
              <a:rPr lang="it-IT" sz="1800" b="1" dirty="0">
                <a:latin typeface="Exo SemiBold" pitchFamily="2" charset="0"/>
              </a:rPr>
              <a:t>, quando l’assemblea è attiva, si effettua il </a:t>
            </a:r>
            <a:r>
              <a:rPr lang="it-IT" sz="1800" b="1" dirty="0">
                <a:solidFill>
                  <a:srgbClr val="1893F8"/>
                </a:solidFill>
                <a:latin typeface="Exo SemiBold" pitchFamily="2" charset="0"/>
              </a:rPr>
              <a:t>vero e proprio ingresso in Assemblea</a:t>
            </a:r>
            <a:r>
              <a:rPr lang="it-IT" sz="1800" b="1" dirty="0">
                <a:latin typeface="Exo SemiBold" pitchFamily="2" charset="0"/>
              </a:rPr>
              <a:t>.</a:t>
            </a:r>
          </a:p>
          <a:p>
            <a:pPr algn="l">
              <a:lnSpc>
                <a:spcPct val="90000"/>
              </a:lnSpc>
            </a:pPr>
            <a:endParaRPr lang="it-IT" sz="1800" b="1" dirty="0">
              <a:latin typeface="Exo SemiBold" pitchFamily="2" charset="0"/>
            </a:endParaRPr>
          </a:p>
          <a:p>
            <a:pPr algn="l">
              <a:lnSpc>
                <a:spcPct val="90000"/>
              </a:lnSpc>
            </a:pPr>
            <a:endParaRPr lang="it-IT" sz="1800" b="1" dirty="0">
              <a:latin typeface="Exo SemiBold" pitchFamily="2" charset="0"/>
            </a:endParaRPr>
          </a:p>
          <a:p>
            <a:pPr algn="l">
              <a:lnSpc>
                <a:spcPct val="90000"/>
              </a:lnSpc>
            </a:pPr>
            <a:endParaRPr lang="it-IT" sz="1800" b="1" dirty="0">
              <a:latin typeface="Exo SemiBold" pitchFamily="2" charset="0"/>
            </a:endParaRPr>
          </a:p>
        </p:txBody>
      </p:sp>
      <p:pic>
        <p:nvPicPr>
          <p:cNvPr id="27" name="Elemento grafico 26" descr="Profilo femminile">
            <a:extLst>
              <a:ext uri="{FF2B5EF4-FFF2-40B4-BE49-F238E27FC236}">
                <a16:creationId xmlns:a16="http://schemas.microsoft.com/office/drawing/2014/main" id="{E34DE573-3DF2-4271-B9B7-F4B0EF45E1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83432" y="1282303"/>
            <a:ext cx="679623" cy="679623"/>
          </a:xfrm>
          <a:prstGeom prst="rect">
            <a:avLst/>
          </a:prstGeom>
        </p:spPr>
      </p:pic>
      <p:pic>
        <p:nvPicPr>
          <p:cNvPr id="28" name="Elemento grafico 27" descr="Profilo maschile">
            <a:extLst>
              <a:ext uri="{FF2B5EF4-FFF2-40B4-BE49-F238E27FC236}">
                <a16:creationId xmlns:a16="http://schemas.microsoft.com/office/drawing/2014/main" id="{C34E8455-CBAA-4F85-A20A-B0B403C8C5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649371" y="1283683"/>
            <a:ext cx="679623" cy="679623"/>
          </a:xfrm>
          <a:prstGeom prst="rect">
            <a:avLst/>
          </a:prstGeom>
        </p:spPr>
      </p:pic>
      <p:pic>
        <p:nvPicPr>
          <p:cNvPr id="31" name="Elemento grafico 30" descr="Dorso della mano con indice che punta verso destra">
            <a:extLst>
              <a:ext uri="{FF2B5EF4-FFF2-40B4-BE49-F238E27FC236}">
                <a16:creationId xmlns:a16="http://schemas.microsoft.com/office/drawing/2014/main" id="{3B7335F2-ED21-4039-BD41-FBB9C6C2E5E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 rot="16200000">
            <a:off x="7644172" y="3182382"/>
            <a:ext cx="792088" cy="720080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DDA5FBBE-BEB6-40BD-8C97-5044415681C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80176" y="2709862"/>
            <a:ext cx="2466975" cy="1438275"/>
          </a:xfrm>
          <a:prstGeom prst="rect">
            <a:avLst/>
          </a:prstGeom>
        </p:spPr>
      </p:pic>
      <p:pic>
        <p:nvPicPr>
          <p:cNvPr id="32" name="Elemento grafico 31" descr="Dorso della mano con indice che punta verso destra">
            <a:extLst>
              <a:ext uri="{FF2B5EF4-FFF2-40B4-BE49-F238E27FC236}">
                <a16:creationId xmlns:a16="http://schemas.microsoft.com/office/drawing/2014/main" id="{0686A3ED-68CE-4856-B8D0-45CAABDC30D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9048328" y="3658490"/>
            <a:ext cx="615946" cy="559951"/>
          </a:xfrm>
          <a:prstGeom prst="rect">
            <a:avLst/>
          </a:prstGeom>
        </p:spPr>
      </p:pic>
      <p:pic>
        <p:nvPicPr>
          <p:cNvPr id="3" name="Elemento grafico 2" descr="Dorso della mano con indice che punta verso destra">
            <a:extLst>
              <a:ext uri="{FF2B5EF4-FFF2-40B4-BE49-F238E27FC236}">
                <a16:creationId xmlns:a16="http://schemas.microsoft.com/office/drawing/2014/main" id="{C9EAAE2B-1FEA-CF48-F75A-05DE201DE99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7654280" y="2857180"/>
            <a:ext cx="792088" cy="720080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7866D354-E2E9-BD62-FD13-7A961DB80644}"/>
              </a:ext>
            </a:extLst>
          </p:cNvPr>
          <p:cNvSpPr/>
          <p:nvPr/>
        </p:nvSpPr>
        <p:spPr>
          <a:xfrm>
            <a:off x="9192344" y="4005064"/>
            <a:ext cx="954807" cy="1430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269D7D45-113C-2B1F-31A4-70A5531E290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052560" y="2207684"/>
            <a:ext cx="2391076" cy="1151565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4C67F470-76D3-0602-0E56-9BBEF402B58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66106" y="1412776"/>
            <a:ext cx="5618525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249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tangolo con angoli arrotondati 18">
            <a:extLst>
              <a:ext uri="{FF2B5EF4-FFF2-40B4-BE49-F238E27FC236}">
                <a16:creationId xmlns:a16="http://schemas.microsoft.com/office/drawing/2014/main" id="{DE107DEF-316F-4C8E-9A57-604D01BC2F1C}"/>
              </a:ext>
            </a:extLst>
          </p:cNvPr>
          <p:cNvSpPr/>
          <p:nvPr/>
        </p:nvSpPr>
        <p:spPr>
          <a:xfrm>
            <a:off x="803412" y="1158825"/>
            <a:ext cx="4716524" cy="847570"/>
          </a:xfrm>
          <a:prstGeom prst="roundRect">
            <a:avLst/>
          </a:prstGeom>
          <a:solidFill>
            <a:srgbClr val="1893F8"/>
          </a:solidFill>
          <a:ln>
            <a:solidFill>
              <a:srgbClr val="1893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ctangle 13"/>
          <p:cNvSpPr/>
          <p:nvPr/>
        </p:nvSpPr>
        <p:spPr>
          <a:xfrm>
            <a:off x="623392" y="540201"/>
            <a:ext cx="96850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>
                <a:solidFill>
                  <a:schemeClr val="bg1">
                    <a:lumMod val="75000"/>
                  </a:schemeClr>
                </a:solidFill>
                <a:latin typeface="Exo SemiBold" pitchFamily="2" charset="0"/>
              </a:rPr>
              <a:t>Istruzioni su come accedere al portale e votare online</a:t>
            </a:r>
            <a:endParaRPr lang="it-IT" b="1" dirty="0">
              <a:solidFill>
                <a:schemeClr val="bg1">
                  <a:lumMod val="75000"/>
                </a:schemeClr>
              </a:solidFill>
              <a:latin typeface="Exo SemiBold" pitchFamily="2" charset="0"/>
              <a:ea typeface="+mj-ea"/>
              <a:cs typeface="+mj-cs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70F9E4B-1138-4B77-9257-911A16894F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90303" y="1203293"/>
            <a:ext cx="2520280" cy="758633"/>
          </a:xfrm>
        </p:spPr>
        <p:txBody>
          <a:bodyPr>
            <a:normAutofit/>
          </a:bodyPr>
          <a:lstStyle/>
          <a:p>
            <a:pPr algn="l"/>
            <a:r>
              <a:rPr lang="it-IT" sz="2000" dirty="0">
                <a:solidFill>
                  <a:srgbClr val="F8F8F8"/>
                </a:solidFill>
                <a:latin typeface="Exo SemiBold" pitchFamily="2" charset="0"/>
              </a:rPr>
              <a:t>Ingresso in Assemblea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944B8315-A496-45D7-A3CD-DB0F7179EBA4}"/>
              </a:ext>
            </a:extLst>
          </p:cNvPr>
          <p:cNvSpPr txBox="1">
            <a:spLocks/>
          </p:cNvSpPr>
          <p:nvPr/>
        </p:nvSpPr>
        <p:spPr>
          <a:xfrm>
            <a:off x="803412" y="1889530"/>
            <a:ext cx="4332298" cy="396891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</a:pPr>
            <a:endParaRPr lang="it-IT" sz="1800" b="1" dirty="0">
              <a:latin typeface="Exo SemiBold" pitchFamily="2" charset="0"/>
            </a:endParaRPr>
          </a:p>
          <a:p>
            <a:pPr algn="l">
              <a:lnSpc>
                <a:spcPct val="90000"/>
              </a:lnSpc>
            </a:pPr>
            <a:endParaRPr lang="it-IT" sz="1800" b="1" dirty="0">
              <a:latin typeface="Exo SemiBold" pitchFamily="2" charset="0"/>
            </a:endParaRPr>
          </a:p>
          <a:p>
            <a:pPr algn="l">
              <a:lnSpc>
                <a:spcPct val="90000"/>
              </a:lnSpc>
            </a:pPr>
            <a:r>
              <a:rPr lang="it-IT" sz="1800" b="1" dirty="0">
                <a:latin typeface="Exo SemiBold" pitchFamily="2" charset="0"/>
              </a:rPr>
              <a:t>L’interfaccia di Assemblea Online prevede specifiche funzionalità per effettuare </a:t>
            </a:r>
            <a:r>
              <a:rPr lang="it-IT" sz="1800" b="1" dirty="0">
                <a:solidFill>
                  <a:srgbClr val="1893F8"/>
                </a:solidFill>
                <a:latin typeface="Exo SemiBold" pitchFamily="2" charset="0"/>
              </a:rPr>
              <a:t>votazioni online</a:t>
            </a:r>
            <a:r>
              <a:rPr lang="it-IT" sz="1800" b="1" dirty="0">
                <a:latin typeface="Exo SemiBold" pitchFamily="2" charset="0"/>
              </a:rPr>
              <a:t>.</a:t>
            </a:r>
          </a:p>
          <a:p>
            <a:pPr algn="l">
              <a:lnSpc>
                <a:spcPct val="90000"/>
              </a:lnSpc>
            </a:pPr>
            <a:endParaRPr lang="it-IT" sz="1800" b="1" dirty="0">
              <a:latin typeface="Exo SemiBold" pitchFamily="2" charset="0"/>
            </a:endParaRPr>
          </a:p>
          <a:p>
            <a:pPr algn="l">
              <a:lnSpc>
                <a:spcPct val="90000"/>
              </a:lnSpc>
            </a:pPr>
            <a:r>
              <a:rPr lang="it-IT" sz="1800" b="1" dirty="0">
                <a:latin typeface="Exo SemiBold" pitchFamily="2" charset="0"/>
              </a:rPr>
              <a:t>L’interfaccia integra, nella parte alta dello schermo, anche </a:t>
            </a:r>
            <a:r>
              <a:rPr lang="it-IT" sz="1800" b="1" dirty="0">
                <a:solidFill>
                  <a:srgbClr val="1893F8"/>
                </a:solidFill>
                <a:latin typeface="Exo SemiBold" pitchFamily="2" charset="0"/>
              </a:rPr>
              <a:t>la diretta dell’evento assembleare</a:t>
            </a:r>
            <a:r>
              <a:rPr lang="it-IT" sz="1800" b="1" dirty="0">
                <a:latin typeface="Exo SemiBold" pitchFamily="2" charset="0"/>
              </a:rPr>
              <a:t>. </a:t>
            </a:r>
          </a:p>
          <a:p>
            <a:pPr algn="l">
              <a:lnSpc>
                <a:spcPct val="90000"/>
              </a:lnSpc>
            </a:pPr>
            <a:endParaRPr lang="it-IT" sz="1800" b="1" dirty="0">
              <a:latin typeface="Exo SemiBold" pitchFamily="2" charset="0"/>
            </a:endParaRPr>
          </a:p>
          <a:p>
            <a:pPr algn="l">
              <a:lnSpc>
                <a:spcPct val="90000"/>
              </a:lnSpc>
            </a:pPr>
            <a:endParaRPr lang="it-IT" sz="1800" b="1" dirty="0">
              <a:latin typeface="Exo SemiBold" pitchFamily="2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91B59F87-1650-47AB-A2C6-8996C2FE0AC6}"/>
              </a:ext>
            </a:extLst>
          </p:cNvPr>
          <p:cNvSpPr txBox="1"/>
          <p:nvPr/>
        </p:nvSpPr>
        <p:spPr>
          <a:xfrm>
            <a:off x="7110296" y="1700808"/>
            <a:ext cx="43322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5"/>
            </a:pPr>
            <a:endParaRPr lang="it-IT" b="1" dirty="0"/>
          </a:p>
          <a:p>
            <a:pPr marL="342900" indent="-342900">
              <a:buFont typeface="+mj-lt"/>
              <a:buAutoNum type="arabicPeriod" startAt="5"/>
            </a:pPr>
            <a:endParaRPr lang="it-IT" b="1" dirty="0"/>
          </a:p>
          <a:p>
            <a:pPr marL="342900" indent="-342900">
              <a:buFont typeface="+mj-lt"/>
              <a:buAutoNum type="arabicPeriod" startAt="5"/>
            </a:pPr>
            <a:endParaRPr lang="it-IT" b="1" dirty="0"/>
          </a:p>
          <a:p>
            <a:endParaRPr lang="it-IT" dirty="0"/>
          </a:p>
        </p:txBody>
      </p: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80C59A7B-4AD7-4103-9E3F-3B181FC70C93}"/>
              </a:ext>
            </a:extLst>
          </p:cNvPr>
          <p:cNvCxnSpPr>
            <a:cxnSpLocks/>
          </p:cNvCxnSpPr>
          <p:nvPr/>
        </p:nvCxnSpPr>
        <p:spPr>
          <a:xfrm flipV="1">
            <a:off x="5315730" y="2111748"/>
            <a:ext cx="2222213" cy="997237"/>
          </a:xfrm>
          <a:prstGeom prst="line">
            <a:avLst/>
          </a:prstGeom>
          <a:ln w="28575">
            <a:solidFill>
              <a:schemeClr val="accent6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diritto 16">
            <a:extLst>
              <a:ext uri="{FF2B5EF4-FFF2-40B4-BE49-F238E27FC236}">
                <a16:creationId xmlns:a16="http://schemas.microsoft.com/office/drawing/2014/main" id="{42B9640B-5400-452F-9197-5D4A83468344}"/>
              </a:ext>
            </a:extLst>
          </p:cNvPr>
          <p:cNvCxnSpPr>
            <a:cxnSpLocks/>
          </p:cNvCxnSpPr>
          <p:nvPr/>
        </p:nvCxnSpPr>
        <p:spPr>
          <a:xfrm>
            <a:off x="5315730" y="4309390"/>
            <a:ext cx="2148422" cy="704016"/>
          </a:xfrm>
          <a:prstGeom prst="line">
            <a:avLst/>
          </a:prstGeom>
          <a:ln w="28575">
            <a:solidFill>
              <a:schemeClr val="accent6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Elemento grafico 19" descr="Profilo femminile">
            <a:extLst>
              <a:ext uri="{FF2B5EF4-FFF2-40B4-BE49-F238E27FC236}">
                <a16:creationId xmlns:a16="http://schemas.microsoft.com/office/drawing/2014/main" id="{706ABDA4-E08A-4A83-8001-C008D3226B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432" y="1282303"/>
            <a:ext cx="679623" cy="679623"/>
          </a:xfrm>
          <a:prstGeom prst="rect">
            <a:avLst/>
          </a:prstGeom>
        </p:spPr>
      </p:pic>
      <p:pic>
        <p:nvPicPr>
          <p:cNvPr id="21" name="Elemento grafico 20" descr="Profilo maschile">
            <a:extLst>
              <a:ext uri="{FF2B5EF4-FFF2-40B4-BE49-F238E27FC236}">
                <a16:creationId xmlns:a16="http://schemas.microsoft.com/office/drawing/2014/main" id="{8258E64D-0DA2-4854-8438-CD0DDD5C33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49371" y="1283683"/>
            <a:ext cx="679623" cy="679623"/>
          </a:xfrm>
          <a:prstGeom prst="rect">
            <a:avLst/>
          </a:prstGeom>
        </p:spPr>
      </p:pic>
      <p:pic>
        <p:nvPicPr>
          <p:cNvPr id="4" name="Immagine 3" descr="Immagine che contiene testo, monitor, screenshot, elettronico&#10;&#10;Descrizione generata automaticamente">
            <a:extLst>
              <a:ext uri="{FF2B5EF4-FFF2-40B4-BE49-F238E27FC236}">
                <a16:creationId xmlns:a16="http://schemas.microsoft.com/office/drawing/2014/main" id="{2119473A-7260-45DF-AA32-C15DC5966A8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1643" y="3594521"/>
            <a:ext cx="3432196" cy="2837771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A7350E41-1027-4FBD-820E-2125793A7E5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1641" y="479062"/>
            <a:ext cx="3432197" cy="2837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062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301386C8-BF20-48A8-ACB9-967DE10698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9896" y="1233788"/>
            <a:ext cx="5796744" cy="4792799"/>
          </a:xfrm>
          <a:prstGeom prst="rect">
            <a:avLst/>
          </a:prstGeom>
        </p:spPr>
      </p:pic>
      <p:sp>
        <p:nvSpPr>
          <p:cNvPr id="19" name="Rettangolo con angoli arrotondati 18">
            <a:extLst>
              <a:ext uri="{FF2B5EF4-FFF2-40B4-BE49-F238E27FC236}">
                <a16:creationId xmlns:a16="http://schemas.microsoft.com/office/drawing/2014/main" id="{DE107DEF-316F-4C8E-9A57-604D01BC2F1C}"/>
              </a:ext>
            </a:extLst>
          </p:cNvPr>
          <p:cNvSpPr/>
          <p:nvPr/>
        </p:nvSpPr>
        <p:spPr>
          <a:xfrm>
            <a:off x="803412" y="1158825"/>
            <a:ext cx="4716524" cy="847570"/>
          </a:xfrm>
          <a:prstGeom prst="roundRect">
            <a:avLst/>
          </a:prstGeom>
          <a:solidFill>
            <a:srgbClr val="1893F8"/>
          </a:solidFill>
          <a:ln>
            <a:solidFill>
              <a:srgbClr val="1893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ctangle 13"/>
          <p:cNvSpPr/>
          <p:nvPr/>
        </p:nvSpPr>
        <p:spPr>
          <a:xfrm>
            <a:off x="623392" y="540201"/>
            <a:ext cx="96850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>
                <a:solidFill>
                  <a:schemeClr val="bg1">
                    <a:lumMod val="75000"/>
                  </a:schemeClr>
                </a:solidFill>
                <a:latin typeface="Exo SemiBold" pitchFamily="2" charset="0"/>
              </a:rPr>
              <a:t>Istruzioni su come accedere al portale e votare online</a:t>
            </a:r>
            <a:endParaRPr lang="it-IT" b="1" dirty="0">
              <a:solidFill>
                <a:schemeClr val="bg1">
                  <a:lumMod val="75000"/>
                </a:schemeClr>
              </a:solidFill>
              <a:latin typeface="Exo SemiBold" pitchFamily="2" charset="0"/>
              <a:ea typeface="+mj-ea"/>
              <a:cs typeface="+mj-cs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70F9E4B-1138-4B77-9257-911A16894F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90303" y="1203293"/>
            <a:ext cx="2520280" cy="758633"/>
          </a:xfrm>
        </p:spPr>
        <p:txBody>
          <a:bodyPr>
            <a:normAutofit/>
          </a:bodyPr>
          <a:lstStyle/>
          <a:p>
            <a:pPr algn="l"/>
            <a:r>
              <a:rPr lang="it-IT" sz="2000" dirty="0">
                <a:solidFill>
                  <a:srgbClr val="F8F8F8"/>
                </a:solidFill>
                <a:latin typeface="Exo SemiBold" pitchFamily="2" charset="0"/>
              </a:rPr>
              <a:t>Votazioni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944B8315-A496-45D7-A3CD-DB0F7179EBA4}"/>
              </a:ext>
            </a:extLst>
          </p:cNvPr>
          <p:cNvSpPr txBox="1">
            <a:spLocks/>
          </p:cNvSpPr>
          <p:nvPr/>
        </p:nvSpPr>
        <p:spPr>
          <a:xfrm>
            <a:off x="729360" y="2255687"/>
            <a:ext cx="5150616" cy="4128966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</a:pPr>
            <a:r>
              <a:rPr lang="it-IT" sz="1800" b="1" dirty="0">
                <a:latin typeface="Exo SemiBold" pitchFamily="2" charset="0"/>
              </a:rPr>
              <a:t>Le votazioni vengono aperte o chiuse dalla Regia. </a:t>
            </a:r>
            <a:br>
              <a:rPr lang="it-IT" sz="1800" b="1" dirty="0">
                <a:latin typeface="Exo SemiBold" pitchFamily="2" charset="0"/>
              </a:rPr>
            </a:br>
            <a:r>
              <a:rPr lang="it-IT" sz="1800" b="1" dirty="0">
                <a:latin typeface="Exo SemiBold" pitchFamily="2" charset="0"/>
              </a:rPr>
              <a:t>Lo stato delle votazioni, a seconda del colore, indica che:</a:t>
            </a:r>
            <a:br>
              <a:rPr lang="it-IT" sz="1800" b="1" dirty="0">
                <a:latin typeface="Exo SemiBold" pitchFamily="2" charset="0"/>
              </a:rPr>
            </a:br>
            <a:endParaRPr lang="it-IT" sz="1800" b="1" dirty="0">
              <a:latin typeface="Exo SemiBold" pitchFamily="2" charset="0"/>
            </a:endParaRPr>
          </a:p>
          <a:p>
            <a:pPr marL="285750" indent="-28575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it-IT" sz="1800" b="1" dirty="0">
                <a:solidFill>
                  <a:schemeClr val="accent6">
                    <a:lumMod val="75000"/>
                  </a:schemeClr>
                </a:solidFill>
                <a:latin typeface="Exo SemiBold" pitchFamily="2" charset="0"/>
              </a:rPr>
              <a:t>ARANCIONE</a:t>
            </a:r>
            <a:r>
              <a:rPr lang="it-IT" sz="1800" b="1" dirty="0">
                <a:latin typeface="Exo SemiBold" pitchFamily="2" charset="0"/>
              </a:rPr>
              <a:t>: la votazione </a:t>
            </a:r>
            <a:r>
              <a:rPr lang="it-IT" sz="1800" b="1" dirty="0">
                <a:solidFill>
                  <a:schemeClr val="accent6">
                    <a:lumMod val="75000"/>
                  </a:schemeClr>
                </a:solidFill>
                <a:latin typeface="Exo SemiBold" pitchFamily="2" charset="0"/>
              </a:rPr>
              <a:t>non è iniziata</a:t>
            </a:r>
            <a:br>
              <a:rPr lang="it-IT" sz="1800" b="1" dirty="0">
                <a:latin typeface="Exo SemiBold" pitchFamily="2" charset="0"/>
              </a:rPr>
            </a:br>
            <a:endParaRPr lang="it-IT" sz="1800" b="1" dirty="0">
              <a:latin typeface="Exo SemiBold" pitchFamily="2" charset="0"/>
            </a:endParaRPr>
          </a:p>
          <a:p>
            <a:pPr marL="285750" indent="-28575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it-IT" sz="1800" b="1" dirty="0">
                <a:solidFill>
                  <a:srgbClr val="66A04C"/>
                </a:solidFill>
                <a:latin typeface="Exo SemiBold" pitchFamily="2" charset="0"/>
              </a:rPr>
              <a:t>VERDE</a:t>
            </a:r>
            <a:r>
              <a:rPr lang="it-IT" sz="1800" b="1" dirty="0">
                <a:latin typeface="Exo SemiBold" pitchFamily="2" charset="0"/>
              </a:rPr>
              <a:t>: la votazione è stata </a:t>
            </a:r>
            <a:r>
              <a:rPr lang="it-IT" sz="1800" b="1" dirty="0">
                <a:solidFill>
                  <a:srgbClr val="66A04C"/>
                </a:solidFill>
                <a:latin typeface="Exo SemiBold" pitchFamily="2" charset="0"/>
              </a:rPr>
              <a:t>aperta</a:t>
            </a:r>
            <a:br>
              <a:rPr lang="it-IT" sz="1800" b="1" dirty="0">
                <a:latin typeface="Exo SemiBold" pitchFamily="2" charset="0"/>
              </a:rPr>
            </a:br>
            <a:endParaRPr lang="it-IT" sz="1800" b="1" dirty="0">
              <a:latin typeface="Exo SemiBold" pitchFamily="2" charset="0"/>
            </a:endParaRPr>
          </a:p>
          <a:p>
            <a:pPr marL="285750" indent="-28575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it-IT" sz="1800" b="1" dirty="0">
                <a:solidFill>
                  <a:srgbClr val="1893F8"/>
                </a:solidFill>
                <a:latin typeface="Exo SemiBold" pitchFamily="2" charset="0"/>
              </a:rPr>
              <a:t>BLU</a:t>
            </a:r>
            <a:r>
              <a:rPr lang="it-IT" sz="1800" b="1" dirty="0">
                <a:latin typeface="Exo SemiBold" pitchFamily="2" charset="0"/>
              </a:rPr>
              <a:t>: hai </a:t>
            </a:r>
            <a:r>
              <a:rPr lang="it-IT" sz="1800" b="1" dirty="0">
                <a:solidFill>
                  <a:srgbClr val="1893F8"/>
                </a:solidFill>
                <a:latin typeface="Exo SemiBold" pitchFamily="2" charset="0"/>
              </a:rPr>
              <a:t>già votato</a:t>
            </a:r>
            <a:br>
              <a:rPr lang="it-IT" sz="1800" b="1" dirty="0">
                <a:latin typeface="Exo SemiBold" pitchFamily="2" charset="0"/>
              </a:rPr>
            </a:br>
            <a:endParaRPr lang="it-IT" sz="1800" b="1" dirty="0">
              <a:latin typeface="Exo SemiBold" pitchFamily="2" charset="0"/>
            </a:endParaRPr>
          </a:p>
          <a:p>
            <a:pPr marL="285750" indent="-28575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it-IT" sz="1800" b="1" dirty="0">
                <a:solidFill>
                  <a:srgbClr val="FF0000"/>
                </a:solidFill>
                <a:latin typeface="Exo SemiBold" pitchFamily="2" charset="0"/>
              </a:rPr>
              <a:t>ROSSA</a:t>
            </a:r>
            <a:r>
              <a:rPr lang="it-IT" sz="1800" b="1" dirty="0">
                <a:latin typeface="Exo SemiBold" pitchFamily="2" charset="0"/>
              </a:rPr>
              <a:t>: la votazione è stata </a:t>
            </a:r>
            <a:r>
              <a:rPr lang="it-IT" sz="1800" b="1" dirty="0">
                <a:solidFill>
                  <a:srgbClr val="FF0000"/>
                </a:solidFill>
                <a:latin typeface="Exo SemiBold" pitchFamily="2" charset="0"/>
              </a:rPr>
              <a:t>chiusa</a:t>
            </a:r>
          </a:p>
          <a:p>
            <a:pPr marL="285750" indent="-285750" algn="l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it-IT" sz="1800" b="1" dirty="0">
              <a:latin typeface="Exo SemiBold" pitchFamily="2" charset="0"/>
            </a:endParaRPr>
          </a:p>
          <a:p>
            <a:pPr algn="just">
              <a:lnSpc>
                <a:spcPct val="90000"/>
              </a:lnSpc>
            </a:pPr>
            <a:r>
              <a:rPr lang="it-IT" sz="1800" b="1" dirty="0">
                <a:latin typeface="Exo SemiBold" pitchFamily="2" charset="0"/>
              </a:rPr>
              <a:t>Quando una votazione cambia di stato, </a:t>
            </a:r>
            <a:r>
              <a:rPr lang="it-IT" sz="1800" b="1" dirty="0">
                <a:solidFill>
                  <a:srgbClr val="1893F8"/>
                </a:solidFill>
                <a:latin typeface="Exo SemiBold" pitchFamily="2" charset="0"/>
              </a:rPr>
              <a:t>la pagina si aggiorna automaticamente.  </a:t>
            </a:r>
            <a:endParaRPr lang="it-IT" sz="1800" b="1" dirty="0">
              <a:latin typeface="Exo SemiBold" pitchFamily="2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91B59F87-1650-47AB-A2C6-8996C2FE0AC6}"/>
              </a:ext>
            </a:extLst>
          </p:cNvPr>
          <p:cNvSpPr txBox="1"/>
          <p:nvPr/>
        </p:nvSpPr>
        <p:spPr>
          <a:xfrm>
            <a:off x="7110296" y="1700808"/>
            <a:ext cx="43322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5"/>
            </a:pPr>
            <a:endParaRPr lang="it-IT" b="1" dirty="0"/>
          </a:p>
          <a:p>
            <a:pPr marL="342900" indent="-342900">
              <a:buFont typeface="+mj-lt"/>
              <a:buAutoNum type="arabicPeriod" startAt="5"/>
            </a:pPr>
            <a:endParaRPr lang="it-IT" b="1" dirty="0"/>
          </a:p>
          <a:p>
            <a:pPr marL="342900" indent="-342900">
              <a:buFont typeface="+mj-lt"/>
              <a:buAutoNum type="arabicPeriod" startAt="5"/>
            </a:pPr>
            <a:endParaRPr lang="it-IT" b="1" dirty="0"/>
          </a:p>
          <a:p>
            <a:endParaRPr lang="it-IT" dirty="0"/>
          </a:p>
        </p:txBody>
      </p:sp>
      <p:pic>
        <p:nvPicPr>
          <p:cNvPr id="18" name="Elemento grafico 17" descr="Segno di spunta">
            <a:extLst>
              <a:ext uri="{FF2B5EF4-FFF2-40B4-BE49-F238E27FC236}">
                <a16:creationId xmlns:a16="http://schemas.microsoft.com/office/drawing/2014/main" id="{0764347A-8075-499D-9EF8-E0C9B89277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05758" y="1328775"/>
            <a:ext cx="563633" cy="563633"/>
          </a:xfrm>
          <a:prstGeom prst="rect">
            <a:avLst/>
          </a:prstGeom>
        </p:spPr>
      </p:pic>
      <p:pic>
        <p:nvPicPr>
          <p:cNvPr id="22" name="Elemento grafico 21" descr="Dorso della mano con indice che punta verso destra">
            <a:extLst>
              <a:ext uri="{FF2B5EF4-FFF2-40B4-BE49-F238E27FC236}">
                <a16:creationId xmlns:a16="http://schemas.microsoft.com/office/drawing/2014/main" id="{A3767E0A-D808-43A5-9CA2-6D812EDA901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6396133" y="2885129"/>
            <a:ext cx="599871" cy="599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594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tangolo con angoli arrotondati 18">
            <a:extLst>
              <a:ext uri="{FF2B5EF4-FFF2-40B4-BE49-F238E27FC236}">
                <a16:creationId xmlns:a16="http://schemas.microsoft.com/office/drawing/2014/main" id="{DE107DEF-316F-4C8E-9A57-604D01BC2F1C}"/>
              </a:ext>
            </a:extLst>
          </p:cNvPr>
          <p:cNvSpPr/>
          <p:nvPr/>
        </p:nvSpPr>
        <p:spPr>
          <a:xfrm>
            <a:off x="803412" y="1158825"/>
            <a:ext cx="4716524" cy="847570"/>
          </a:xfrm>
          <a:prstGeom prst="roundRect">
            <a:avLst/>
          </a:prstGeom>
          <a:solidFill>
            <a:srgbClr val="1893F8"/>
          </a:solidFill>
          <a:ln>
            <a:solidFill>
              <a:srgbClr val="1893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ctangle 13"/>
          <p:cNvSpPr/>
          <p:nvPr/>
        </p:nvSpPr>
        <p:spPr>
          <a:xfrm>
            <a:off x="623392" y="540201"/>
            <a:ext cx="96850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>
                <a:solidFill>
                  <a:schemeClr val="bg1">
                    <a:lumMod val="75000"/>
                  </a:schemeClr>
                </a:solidFill>
                <a:latin typeface="Exo SemiBold" pitchFamily="2" charset="0"/>
              </a:rPr>
              <a:t>Istruzioni su come accedere al portale e votare online</a:t>
            </a:r>
            <a:endParaRPr lang="it-IT" b="1" dirty="0">
              <a:solidFill>
                <a:schemeClr val="bg1">
                  <a:lumMod val="75000"/>
                </a:schemeClr>
              </a:solidFill>
              <a:latin typeface="Exo SemiBold" pitchFamily="2" charset="0"/>
              <a:ea typeface="+mj-ea"/>
              <a:cs typeface="+mj-cs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70F9E4B-1138-4B77-9257-911A16894F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90303" y="1203293"/>
            <a:ext cx="2520280" cy="758633"/>
          </a:xfrm>
        </p:spPr>
        <p:txBody>
          <a:bodyPr>
            <a:normAutofit/>
          </a:bodyPr>
          <a:lstStyle/>
          <a:p>
            <a:pPr algn="l"/>
            <a:r>
              <a:rPr lang="it-IT" sz="2000" dirty="0">
                <a:solidFill>
                  <a:srgbClr val="F8F8F8"/>
                </a:solidFill>
                <a:latin typeface="Exo SemiBold" pitchFamily="2" charset="0"/>
              </a:rPr>
              <a:t>Votazione di maggioranza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944B8315-A496-45D7-A3CD-DB0F7179EBA4}"/>
              </a:ext>
            </a:extLst>
          </p:cNvPr>
          <p:cNvSpPr txBox="1">
            <a:spLocks/>
          </p:cNvSpPr>
          <p:nvPr/>
        </p:nvSpPr>
        <p:spPr>
          <a:xfrm>
            <a:off x="803412" y="2448428"/>
            <a:ext cx="4716524" cy="320627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</a:pPr>
            <a:r>
              <a:rPr lang="it-IT" sz="1800" b="1" dirty="0">
                <a:latin typeface="Exo SemiBold" pitchFamily="2" charset="0"/>
              </a:rPr>
              <a:t>Permette di esprimere </a:t>
            </a:r>
            <a:r>
              <a:rPr lang="it-IT" sz="1800" b="1" dirty="0">
                <a:solidFill>
                  <a:srgbClr val="1893F8"/>
                </a:solidFill>
                <a:latin typeface="Exo SemiBold" pitchFamily="2" charset="0"/>
              </a:rPr>
              <a:t>una sola preferenza </a:t>
            </a:r>
            <a:r>
              <a:rPr lang="it-IT" sz="1800" b="1" dirty="0">
                <a:latin typeface="Exo SemiBold" pitchFamily="2" charset="0"/>
              </a:rPr>
              <a:t>tra quelle elencate: </a:t>
            </a:r>
          </a:p>
          <a:p>
            <a:pPr algn="l">
              <a:lnSpc>
                <a:spcPct val="90000"/>
              </a:lnSpc>
            </a:pPr>
            <a:r>
              <a:rPr lang="it-IT" sz="1800" b="1" dirty="0">
                <a:solidFill>
                  <a:srgbClr val="1893F8"/>
                </a:solidFill>
                <a:latin typeface="Exo SemiBold" pitchFamily="2" charset="0"/>
              </a:rPr>
              <a:t>favorevole, contrario o astenuto</a:t>
            </a:r>
            <a:r>
              <a:rPr lang="it-IT" sz="1800" b="1" dirty="0">
                <a:latin typeface="Exo SemiBold" pitchFamily="2" charset="0"/>
              </a:rPr>
              <a:t>.</a:t>
            </a:r>
          </a:p>
          <a:p>
            <a:pPr algn="l">
              <a:lnSpc>
                <a:spcPct val="90000"/>
              </a:lnSpc>
            </a:pPr>
            <a:endParaRPr lang="it-IT" sz="1800" b="1" dirty="0">
              <a:latin typeface="Exo SemiBold" pitchFamily="2" charset="0"/>
            </a:endParaRPr>
          </a:p>
          <a:p>
            <a:pPr marL="342900" indent="-342900" algn="l">
              <a:lnSpc>
                <a:spcPct val="90000"/>
              </a:lnSpc>
              <a:buFont typeface="+mj-lt"/>
              <a:buAutoNum type="arabicPeriod"/>
            </a:pPr>
            <a:r>
              <a:rPr lang="it-IT" sz="1800" b="1" dirty="0">
                <a:latin typeface="Exo SemiBold" pitchFamily="2" charset="0"/>
              </a:rPr>
              <a:t>Clicca </a:t>
            </a:r>
            <a:r>
              <a:rPr lang="it-IT" sz="1800" b="1" dirty="0">
                <a:solidFill>
                  <a:srgbClr val="1893F8"/>
                </a:solidFill>
                <a:latin typeface="Exo SemiBold" pitchFamily="2" charset="0"/>
              </a:rPr>
              <a:t>sulla scelta di voto</a:t>
            </a:r>
            <a:r>
              <a:rPr lang="it-IT" sz="1800" b="1" dirty="0">
                <a:latin typeface="Exo SemiBold" pitchFamily="2" charset="0"/>
              </a:rPr>
              <a:t>.</a:t>
            </a:r>
            <a:br>
              <a:rPr lang="it-IT" sz="1800" b="1" dirty="0">
                <a:latin typeface="Exo SemiBold" pitchFamily="2" charset="0"/>
              </a:rPr>
            </a:br>
            <a:endParaRPr lang="it-IT" sz="1800" b="1" dirty="0">
              <a:latin typeface="Exo SemiBold" pitchFamily="2" charset="0"/>
            </a:endParaRPr>
          </a:p>
          <a:p>
            <a:pPr marL="342900" indent="-342900" algn="l">
              <a:lnSpc>
                <a:spcPct val="90000"/>
              </a:lnSpc>
              <a:buFont typeface="+mj-lt"/>
              <a:buAutoNum type="arabicPeriod"/>
            </a:pPr>
            <a:r>
              <a:rPr lang="it-IT" sz="1800" b="1" dirty="0">
                <a:latin typeface="Exo SemiBold" pitchFamily="2" charset="0"/>
              </a:rPr>
              <a:t>Premi il tasto </a:t>
            </a:r>
            <a:r>
              <a:rPr lang="it-IT" sz="1800" b="1" dirty="0">
                <a:solidFill>
                  <a:srgbClr val="1893F8"/>
                </a:solidFill>
                <a:latin typeface="Exo SemiBold" pitchFamily="2" charset="0"/>
              </a:rPr>
              <a:t>«Vota».</a:t>
            </a:r>
          </a:p>
          <a:p>
            <a:pPr marL="342900" indent="-342900" algn="l">
              <a:lnSpc>
                <a:spcPct val="90000"/>
              </a:lnSpc>
              <a:buFont typeface="+mj-lt"/>
              <a:buAutoNum type="arabicPeriod"/>
            </a:pPr>
            <a:endParaRPr lang="it-IT" sz="1800" b="1" dirty="0">
              <a:latin typeface="Exo SemiBold" pitchFamily="2" charset="0"/>
            </a:endParaRPr>
          </a:p>
          <a:p>
            <a:pPr marL="342900" indent="-342900" algn="l">
              <a:lnSpc>
                <a:spcPct val="90000"/>
              </a:lnSpc>
              <a:buFont typeface="+mj-lt"/>
              <a:buAutoNum type="arabicPeriod"/>
            </a:pPr>
            <a:r>
              <a:rPr lang="it-IT" sz="1800" b="1" dirty="0">
                <a:latin typeface="Exo SemiBold" pitchFamily="2" charset="0"/>
              </a:rPr>
              <a:t>Si apre una </a:t>
            </a:r>
            <a:r>
              <a:rPr lang="it-IT" sz="1800" b="1" dirty="0">
                <a:solidFill>
                  <a:srgbClr val="1893F8"/>
                </a:solidFill>
                <a:latin typeface="Exo SemiBold" pitchFamily="2" charset="0"/>
              </a:rPr>
              <a:t>maschera di controllo </a:t>
            </a:r>
            <a:r>
              <a:rPr lang="it-IT" sz="1800" b="1" dirty="0">
                <a:latin typeface="Exo SemiBold" pitchFamily="2" charset="0"/>
              </a:rPr>
              <a:t>con cui confermare o modificare la scelta di voto.</a:t>
            </a:r>
            <a:br>
              <a:rPr lang="it-IT" sz="1800" b="1" dirty="0">
                <a:latin typeface="Exo SemiBold" pitchFamily="2" charset="0"/>
              </a:rPr>
            </a:br>
            <a:endParaRPr lang="it-IT" sz="1800" b="1" dirty="0">
              <a:latin typeface="Exo SemiBold" pitchFamily="2" charset="0"/>
            </a:endParaRPr>
          </a:p>
          <a:p>
            <a:pPr algn="l">
              <a:lnSpc>
                <a:spcPct val="90000"/>
              </a:lnSpc>
            </a:pPr>
            <a:r>
              <a:rPr lang="it-IT" sz="1800" b="1" dirty="0">
                <a:latin typeface="Exo SemiBold" pitchFamily="2" charset="0"/>
              </a:rPr>
              <a:t>Una volta confermato nella maschera di controllo, </a:t>
            </a:r>
            <a:r>
              <a:rPr lang="it-IT" sz="1800" b="1" u="sng" dirty="0">
                <a:latin typeface="Exo SemiBold" pitchFamily="2" charset="0"/>
              </a:rPr>
              <a:t>il voto non può più essere modificato</a:t>
            </a:r>
            <a:r>
              <a:rPr lang="it-IT" sz="1800" b="1" dirty="0">
                <a:latin typeface="Exo SemiBold" pitchFamily="2" charset="0"/>
              </a:rPr>
              <a:t>. 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E0B07173-C675-4E6E-B73A-7A419CC011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1944" y="2141952"/>
            <a:ext cx="6312024" cy="3819229"/>
          </a:xfrm>
          <a:prstGeom prst="rect">
            <a:avLst/>
          </a:prstGeom>
        </p:spPr>
      </p:pic>
      <p:pic>
        <p:nvPicPr>
          <p:cNvPr id="17" name="Elemento grafico 16" descr="Dorso della mano con indice che punta verso destra">
            <a:extLst>
              <a:ext uri="{FF2B5EF4-FFF2-40B4-BE49-F238E27FC236}">
                <a16:creationId xmlns:a16="http://schemas.microsoft.com/office/drawing/2014/main" id="{6D97B5B1-130C-4D1D-9EA8-36DDFC1142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452218" y="4048738"/>
            <a:ext cx="673578" cy="673578"/>
          </a:xfrm>
          <a:prstGeom prst="rect">
            <a:avLst/>
          </a:prstGeom>
        </p:spPr>
      </p:pic>
      <p:pic>
        <p:nvPicPr>
          <p:cNvPr id="18" name="Elemento grafico 17" descr="Dorso della mano con indice che punta verso destra">
            <a:extLst>
              <a:ext uri="{FF2B5EF4-FFF2-40B4-BE49-F238E27FC236}">
                <a16:creationId xmlns:a16="http://schemas.microsoft.com/office/drawing/2014/main" id="{CF52E956-D498-4B7F-A6A3-F91CFF61B3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7392144" y="4725144"/>
            <a:ext cx="785872" cy="785872"/>
          </a:xfrm>
          <a:prstGeom prst="rect">
            <a:avLst/>
          </a:prstGeom>
        </p:spPr>
      </p:pic>
      <p:pic>
        <p:nvPicPr>
          <p:cNvPr id="20" name="Elemento grafico 19" descr="Segno di spunta">
            <a:extLst>
              <a:ext uri="{FF2B5EF4-FFF2-40B4-BE49-F238E27FC236}">
                <a16:creationId xmlns:a16="http://schemas.microsoft.com/office/drawing/2014/main" id="{F8FAB797-B1C5-4002-9FEA-BC836897B14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405758" y="1328775"/>
            <a:ext cx="563633" cy="563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929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671</Words>
  <Application>Microsoft Office PowerPoint</Application>
  <PresentationFormat>Widescreen</PresentationFormat>
  <Paragraphs>78</Paragraphs>
  <Slides>11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5" baseType="lpstr">
      <vt:lpstr>Arial</vt:lpstr>
      <vt:lpstr>Calibri</vt:lpstr>
      <vt:lpstr>Exo SemiBold</vt:lpstr>
      <vt:lpstr>Office Theme</vt:lpstr>
      <vt:lpstr>Assemblea Online  Istruzioni su come accedere al portale e votare online</vt:lpstr>
      <vt:lpstr>Assemblea Online</vt:lpstr>
      <vt:lpstr>Accesso SPID   </vt:lpstr>
      <vt:lpstr>Accesso SPID</vt:lpstr>
      <vt:lpstr>Ingresso in Assemblea</vt:lpstr>
      <vt:lpstr>Ingresso in Assemblea</vt:lpstr>
      <vt:lpstr>Ingresso in Assemblea</vt:lpstr>
      <vt:lpstr>Votazioni</vt:lpstr>
      <vt:lpstr>Votazione di maggioranza</vt:lpstr>
      <vt:lpstr>Assistenza Online</vt:lpstr>
      <vt:lpstr>Assistenza Online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Innovazione, efficienza e semplicità per la gestione dell’assemblea con il Rappresentante Designato e Rappresentante Unico</dc:title>
  <dc:creator>Riccardo Polesel</dc:creator>
  <cp:lastModifiedBy>Alessandro Foli</cp:lastModifiedBy>
  <cp:revision>118</cp:revision>
  <dcterms:created xsi:type="dcterms:W3CDTF">2021-01-12T15:04:57Z</dcterms:created>
  <dcterms:modified xsi:type="dcterms:W3CDTF">2025-03-26T10:56:43Z</dcterms:modified>
</cp:coreProperties>
</file>